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2"/>
  </p:notesMasterIdLst>
  <p:sldIdLst>
    <p:sldId id="256" r:id="rId2"/>
    <p:sldId id="265" r:id="rId3"/>
    <p:sldId id="276" r:id="rId4"/>
    <p:sldId id="275" r:id="rId5"/>
    <p:sldId id="266" r:id="rId6"/>
    <p:sldId id="261" r:id="rId7"/>
    <p:sldId id="264" r:id="rId8"/>
    <p:sldId id="274" r:id="rId9"/>
    <p:sldId id="267" r:id="rId10"/>
    <p:sldId id="271" r:id="rId11"/>
    <p:sldId id="273" r:id="rId12"/>
    <p:sldId id="277" r:id="rId13"/>
    <p:sldId id="286" r:id="rId14"/>
    <p:sldId id="287" r:id="rId15"/>
    <p:sldId id="278" r:id="rId16"/>
    <p:sldId id="279" r:id="rId17"/>
    <p:sldId id="280" r:id="rId18"/>
    <p:sldId id="285" r:id="rId19"/>
    <p:sldId id="283" r:id="rId20"/>
    <p:sldId id="26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314" autoAdjust="0"/>
  </p:normalViewPr>
  <p:slideViewPr>
    <p:cSldViewPr snapToGrid="0">
      <p:cViewPr varScale="1">
        <p:scale>
          <a:sx n="89" d="100"/>
          <a:sy n="89" d="100"/>
        </p:scale>
        <p:origin x="126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1F7B4-0EE0-4757-BE38-DFB1B3A35FE5}" type="datetimeFigureOut">
              <a:rPr lang="en-GB" smtClean="0"/>
              <a:t>27/02/2023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A5079-C820-4F39-82FF-7425ACE3D9E5}" type="slidenum">
              <a:rPr lang="en-GB" smtClean="0"/>
              <a:t>‹#›</a:t>
            </a:fld>
            <a:endParaRPr lang="en-GB"/>
          </a:p>
        </p:txBody>
      </p:sp>
    </p:spTree>
    <p:extLst>
      <p:ext uri="{BB962C8B-B14F-4D97-AF65-F5344CB8AC3E}">
        <p14:creationId xmlns:p14="http://schemas.microsoft.com/office/powerpoint/2010/main" val="2614771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heschoolrun.com/maths/multiplication" TargetMode="External"/><Relationship Id="rId7" Type="http://schemas.openxmlformats.org/officeDocument/2006/relationships/hyperlink" Target="https://www.theschoolrun.com/what-are-number-fact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theschoolrun.com/sats/sats-year-6" TargetMode="External"/><Relationship Id="rId5" Type="http://schemas.openxmlformats.org/officeDocument/2006/relationships/hyperlink" Target="https://www.theschoolrun.com/year-4" TargetMode="External"/><Relationship Id="rId4" Type="http://schemas.openxmlformats.org/officeDocument/2006/relationships/hyperlink" Target="https://www.theschoolrun.com/primary-national-curriculum-201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EA5079-C820-4F39-82FF-7425ACE3D9E5}" type="slidenum">
              <a:rPr lang="en-GB" smtClean="0"/>
              <a:t>1</a:t>
            </a:fld>
            <a:endParaRPr lang="en-GB"/>
          </a:p>
        </p:txBody>
      </p:sp>
    </p:spTree>
    <p:extLst>
      <p:ext uri="{BB962C8B-B14F-4D97-AF65-F5344CB8AC3E}">
        <p14:creationId xmlns:p14="http://schemas.microsoft.com/office/powerpoint/2010/main" val="332445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LW</a:t>
            </a:r>
          </a:p>
        </p:txBody>
      </p:sp>
      <p:sp>
        <p:nvSpPr>
          <p:cNvPr id="4" name="Slide Number Placeholder 3"/>
          <p:cNvSpPr>
            <a:spLocks noGrp="1"/>
          </p:cNvSpPr>
          <p:nvPr>
            <p:ph type="sldNum" sz="quarter" idx="10"/>
          </p:nvPr>
        </p:nvSpPr>
        <p:spPr/>
        <p:txBody>
          <a:bodyPr/>
          <a:lstStyle/>
          <a:p>
            <a:fld id="{6B63A4E1-E334-4EFD-9D3D-FF50C4FC343F}" type="slidenum">
              <a:rPr lang="en-GB" smtClean="0"/>
              <a:t>10</a:t>
            </a:fld>
            <a:endParaRPr lang="en-GB"/>
          </a:p>
        </p:txBody>
      </p:sp>
    </p:spTree>
    <p:extLst>
      <p:ext uri="{BB962C8B-B14F-4D97-AF65-F5344CB8AC3E}">
        <p14:creationId xmlns:p14="http://schemas.microsoft.com/office/powerpoint/2010/main" val="401355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LR</a:t>
            </a:r>
            <a:r>
              <a:rPr lang="en-GB" baseline="0" dirty="0"/>
              <a:t> </a:t>
            </a:r>
            <a:r>
              <a:rPr lang="en-GB" dirty="0"/>
              <a:t>Update with 3/4</a:t>
            </a:r>
          </a:p>
        </p:txBody>
      </p:sp>
      <p:sp>
        <p:nvSpPr>
          <p:cNvPr id="4" name="Slide Number Placeholder 3"/>
          <p:cNvSpPr>
            <a:spLocks noGrp="1"/>
          </p:cNvSpPr>
          <p:nvPr>
            <p:ph type="sldNum" sz="quarter" idx="10"/>
          </p:nvPr>
        </p:nvSpPr>
        <p:spPr/>
        <p:txBody>
          <a:bodyPr/>
          <a:lstStyle/>
          <a:p>
            <a:fld id="{9CEA5079-C820-4F39-82FF-7425ACE3D9E5}" type="slidenum">
              <a:rPr lang="en-GB" smtClean="0"/>
              <a:t>11</a:t>
            </a:fld>
            <a:endParaRPr lang="en-GB"/>
          </a:p>
        </p:txBody>
      </p:sp>
    </p:spTree>
    <p:extLst>
      <p:ext uri="{BB962C8B-B14F-4D97-AF65-F5344CB8AC3E}">
        <p14:creationId xmlns:p14="http://schemas.microsoft.com/office/powerpoint/2010/main" val="663439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LR Update with 3/4</a:t>
            </a:r>
          </a:p>
          <a:p>
            <a:endParaRPr lang="en-GB" dirty="0"/>
          </a:p>
        </p:txBody>
      </p:sp>
      <p:sp>
        <p:nvSpPr>
          <p:cNvPr id="4" name="Slide Number Placeholder 3"/>
          <p:cNvSpPr>
            <a:spLocks noGrp="1"/>
          </p:cNvSpPr>
          <p:nvPr>
            <p:ph type="sldNum" sz="quarter" idx="10"/>
          </p:nvPr>
        </p:nvSpPr>
        <p:spPr/>
        <p:txBody>
          <a:bodyPr/>
          <a:lstStyle/>
          <a:p>
            <a:fld id="{9CEA5079-C820-4F39-82FF-7425ACE3D9E5}" type="slidenum">
              <a:rPr lang="en-GB" smtClean="0"/>
              <a:t>12</a:t>
            </a:fld>
            <a:endParaRPr lang="en-GB"/>
          </a:p>
        </p:txBody>
      </p:sp>
    </p:spTree>
    <p:extLst>
      <p:ext uri="{BB962C8B-B14F-4D97-AF65-F5344CB8AC3E}">
        <p14:creationId xmlns:p14="http://schemas.microsoft.com/office/powerpoint/2010/main" val="4223936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LR</a:t>
            </a:r>
            <a:r>
              <a:rPr lang="en-GB" baseline="0" dirty="0"/>
              <a:t> </a:t>
            </a:r>
            <a:r>
              <a:rPr lang="en-GB" dirty="0"/>
              <a:t>Update with 3/4</a:t>
            </a:r>
          </a:p>
        </p:txBody>
      </p:sp>
      <p:sp>
        <p:nvSpPr>
          <p:cNvPr id="4" name="Slide Number Placeholder 3"/>
          <p:cNvSpPr>
            <a:spLocks noGrp="1"/>
          </p:cNvSpPr>
          <p:nvPr>
            <p:ph type="sldNum" sz="quarter" idx="10"/>
          </p:nvPr>
        </p:nvSpPr>
        <p:spPr/>
        <p:txBody>
          <a:bodyPr/>
          <a:lstStyle/>
          <a:p>
            <a:fld id="{9CEA5079-C820-4F39-82FF-7425ACE3D9E5}" type="slidenum">
              <a:rPr lang="en-GB" smtClean="0"/>
              <a:t>13</a:t>
            </a:fld>
            <a:endParaRPr lang="en-GB"/>
          </a:p>
        </p:txBody>
      </p:sp>
    </p:spTree>
    <p:extLst>
      <p:ext uri="{BB962C8B-B14F-4D97-AF65-F5344CB8AC3E}">
        <p14:creationId xmlns:p14="http://schemas.microsoft.com/office/powerpoint/2010/main" val="651942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LR Update with 3/4</a:t>
            </a:r>
          </a:p>
          <a:p>
            <a:endParaRPr lang="en-GB" dirty="0"/>
          </a:p>
        </p:txBody>
      </p:sp>
      <p:sp>
        <p:nvSpPr>
          <p:cNvPr id="4" name="Slide Number Placeholder 3"/>
          <p:cNvSpPr>
            <a:spLocks noGrp="1"/>
          </p:cNvSpPr>
          <p:nvPr>
            <p:ph type="sldNum" sz="quarter" idx="10"/>
          </p:nvPr>
        </p:nvSpPr>
        <p:spPr/>
        <p:txBody>
          <a:bodyPr/>
          <a:lstStyle/>
          <a:p>
            <a:fld id="{9CEA5079-C820-4F39-82FF-7425ACE3D9E5}" type="slidenum">
              <a:rPr lang="en-GB" smtClean="0"/>
              <a:t>14</a:t>
            </a:fld>
            <a:endParaRPr lang="en-GB"/>
          </a:p>
        </p:txBody>
      </p:sp>
    </p:spTree>
    <p:extLst>
      <p:ext uri="{BB962C8B-B14F-4D97-AF65-F5344CB8AC3E}">
        <p14:creationId xmlns:p14="http://schemas.microsoft.com/office/powerpoint/2010/main" val="3991375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LR Update with 3/4</a:t>
            </a:r>
          </a:p>
          <a:p>
            <a:endParaRPr lang="en-GB" dirty="0"/>
          </a:p>
          <a:p>
            <a:endParaRPr lang="en-GB" dirty="0"/>
          </a:p>
        </p:txBody>
      </p:sp>
      <p:sp>
        <p:nvSpPr>
          <p:cNvPr id="4" name="Slide Number Placeholder 3"/>
          <p:cNvSpPr>
            <a:spLocks noGrp="1"/>
          </p:cNvSpPr>
          <p:nvPr>
            <p:ph type="sldNum" sz="quarter" idx="10"/>
          </p:nvPr>
        </p:nvSpPr>
        <p:spPr/>
        <p:txBody>
          <a:bodyPr/>
          <a:lstStyle/>
          <a:p>
            <a:fld id="{9CEA5079-C820-4F39-82FF-7425ACE3D9E5}" type="slidenum">
              <a:rPr lang="en-GB" smtClean="0"/>
              <a:t>15</a:t>
            </a:fld>
            <a:endParaRPr lang="en-GB"/>
          </a:p>
        </p:txBody>
      </p:sp>
    </p:spTree>
    <p:extLst>
      <p:ext uri="{BB962C8B-B14F-4D97-AF65-F5344CB8AC3E}">
        <p14:creationId xmlns:p14="http://schemas.microsoft.com/office/powerpoint/2010/main" val="1370939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LR</a:t>
            </a:r>
            <a:r>
              <a:rPr lang="en-GB" baseline="0" dirty="0"/>
              <a:t> </a:t>
            </a:r>
            <a:r>
              <a:rPr lang="en-GB" dirty="0"/>
              <a:t>Update with 3/4</a:t>
            </a:r>
          </a:p>
          <a:p>
            <a:endParaRPr lang="en-GB" dirty="0"/>
          </a:p>
        </p:txBody>
      </p:sp>
      <p:sp>
        <p:nvSpPr>
          <p:cNvPr id="4" name="Slide Number Placeholder 3"/>
          <p:cNvSpPr>
            <a:spLocks noGrp="1"/>
          </p:cNvSpPr>
          <p:nvPr>
            <p:ph type="sldNum" sz="quarter" idx="10"/>
          </p:nvPr>
        </p:nvSpPr>
        <p:spPr/>
        <p:txBody>
          <a:bodyPr/>
          <a:lstStyle/>
          <a:p>
            <a:fld id="{9CEA5079-C820-4F39-82FF-7425ACE3D9E5}" type="slidenum">
              <a:rPr lang="en-GB" smtClean="0"/>
              <a:t>16</a:t>
            </a:fld>
            <a:endParaRPr lang="en-GB"/>
          </a:p>
        </p:txBody>
      </p:sp>
    </p:spTree>
    <p:extLst>
      <p:ext uri="{BB962C8B-B14F-4D97-AF65-F5344CB8AC3E}">
        <p14:creationId xmlns:p14="http://schemas.microsoft.com/office/powerpoint/2010/main" val="4045097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LR and</a:t>
            </a:r>
            <a:r>
              <a:rPr lang="en-GB" baseline="0" dirty="0"/>
              <a:t> LW</a:t>
            </a:r>
            <a:endParaRPr lang="en-GB" dirty="0"/>
          </a:p>
        </p:txBody>
      </p:sp>
      <p:sp>
        <p:nvSpPr>
          <p:cNvPr id="4" name="Slide Number Placeholder 3"/>
          <p:cNvSpPr>
            <a:spLocks noGrp="1"/>
          </p:cNvSpPr>
          <p:nvPr>
            <p:ph type="sldNum" sz="quarter" idx="10"/>
          </p:nvPr>
        </p:nvSpPr>
        <p:spPr/>
        <p:txBody>
          <a:bodyPr/>
          <a:lstStyle/>
          <a:p>
            <a:fld id="{9CEA5079-C820-4F39-82FF-7425ACE3D9E5}" type="slidenum">
              <a:rPr lang="en-GB" smtClean="0"/>
              <a:t>17</a:t>
            </a:fld>
            <a:endParaRPr lang="en-GB"/>
          </a:p>
        </p:txBody>
      </p:sp>
    </p:spTree>
    <p:extLst>
      <p:ext uri="{BB962C8B-B14F-4D97-AF65-F5344CB8AC3E}">
        <p14:creationId xmlns:p14="http://schemas.microsoft.com/office/powerpoint/2010/main" val="193120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LW</a:t>
            </a:r>
          </a:p>
          <a:p>
            <a:endParaRPr lang="en-GB" dirty="0"/>
          </a:p>
          <a:p>
            <a:r>
              <a:rPr lang="en-GB" dirty="0"/>
              <a:t>MTC info</a:t>
            </a:r>
            <a:r>
              <a:rPr lang="en-GB" baseline="0" dirty="0"/>
              <a:t> next</a:t>
            </a:r>
            <a:endParaRPr lang="en-GB" dirty="0"/>
          </a:p>
        </p:txBody>
      </p:sp>
      <p:sp>
        <p:nvSpPr>
          <p:cNvPr id="4" name="Slide Number Placeholder 3"/>
          <p:cNvSpPr>
            <a:spLocks noGrp="1"/>
          </p:cNvSpPr>
          <p:nvPr>
            <p:ph type="sldNum" sz="quarter" idx="10"/>
          </p:nvPr>
        </p:nvSpPr>
        <p:spPr/>
        <p:txBody>
          <a:bodyPr/>
          <a:lstStyle/>
          <a:p>
            <a:fld id="{9CEA5079-C820-4F39-82FF-7425ACE3D9E5}" type="slidenum">
              <a:rPr lang="en-GB" smtClean="0"/>
              <a:t>18</a:t>
            </a:fld>
            <a:endParaRPr lang="en-GB"/>
          </a:p>
        </p:txBody>
      </p:sp>
    </p:spTree>
    <p:extLst>
      <p:ext uri="{BB962C8B-B14F-4D97-AF65-F5344CB8AC3E}">
        <p14:creationId xmlns:p14="http://schemas.microsoft.com/office/powerpoint/2010/main" val="3796272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Nunito" pitchFamily="2" charset="0"/>
              </a:rPr>
              <a:t>LW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Nunit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Nunito" pitchFamily="2" charset="0"/>
              </a:rPr>
              <a:t>Primary-school children are expected to know all their </a:t>
            </a:r>
            <a:r>
              <a:rPr lang="en-GB" b="0" i="0" u="none" strike="noStrike" dirty="0">
                <a:solidFill>
                  <a:srgbClr val="FA871E"/>
                </a:solidFill>
                <a:effectLst/>
                <a:latin typeface="Nunito" pitchFamily="2" charset="0"/>
                <a:hlinkClick r:id="rId3"/>
              </a:rPr>
              <a:t>times tables</a:t>
            </a:r>
            <a:r>
              <a:rPr lang="en-GB" b="0" i="0" dirty="0">
                <a:solidFill>
                  <a:srgbClr val="333333"/>
                </a:solidFill>
                <a:effectLst/>
                <a:latin typeface="Nunito" pitchFamily="2" charset="0"/>
              </a:rPr>
              <a:t> up to 12x12. Under the current </a:t>
            </a:r>
            <a:r>
              <a:rPr lang="en-GB" b="0" i="0" u="none" strike="noStrike" dirty="0">
                <a:solidFill>
                  <a:srgbClr val="FA871E"/>
                </a:solidFill>
                <a:effectLst/>
                <a:latin typeface="Nunito" pitchFamily="2" charset="0"/>
                <a:hlinkClick r:id="rId4"/>
              </a:rPr>
              <a:t>National Curriculum</a:t>
            </a:r>
            <a:r>
              <a:rPr lang="en-GB" b="0" i="0" dirty="0">
                <a:solidFill>
                  <a:srgbClr val="333333"/>
                </a:solidFill>
                <a:effectLst/>
                <a:latin typeface="Nunito" pitchFamily="2" charset="0"/>
              </a:rPr>
              <a:t>, children are supposed to know their times tables by the end of </a:t>
            </a:r>
            <a:r>
              <a:rPr lang="en-GB" b="0" i="0" u="none" strike="noStrike" dirty="0">
                <a:solidFill>
                  <a:srgbClr val="FA871E"/>
                </a:solidFill>
                <a:effectLst/>
                <a:latin typeface="Nunito" pitchFamily="2" charset="0"/>
                <a:hlinkClick r:id="rId5"/>
              </a:rPr>
              <a:t>Year 4</a:t>
            </a:r>
            <a:r>
              <a:rPr lang="en-GB" b="0" i="0" dirty="0">
                <a:solidFill>
                  <a:srgbClr val="333333"/>
                </a:solidFill>
                <a:effectLst/>
                <a:latin typeface="Nunito" pitchFamily="2" charset="0"/>
              </a:rPr>
              <a:t>, but until now they were not formally tested on them other than through multiplication questions in the </a:t>
            </a:r>
            <a:r>
              <a:rPr lang="en-GB" b="0" i="0" u="none" strike="noStrike" dirty="0">
                <a:solidFill>
                  <a:srgbClr val="FA871E"/>
                </a:solidFill>
                <a:effectLst/>
                <a:latin typeface="Nunito" pitchFamily="2" charset="0"/>
                <a:hlinkClick r:id="rId6"/>
              </a:rPr>
              <a:t>Year 6 maths SATs</a:t>
            </a:r>
            <a:r>
              <a:rPr lang="en-GB" b="0" i="0" dirty="0">
                <a:solidFill>
                  <a:srgbClr val="333333"/>
                </a:solidFill>
                <a:effectLst/>
                <a:latin typeface="Nunito" pitchFamily="2" charset="0"/>
              </a:rPr>
              <a:t>.</a:t>
            </a:r>
            <a:endParaRPr lang="en-GB" dirty="0"/>
          </a:p>
          <a:p>
            <a:endParaRPr lang="en-GB" dirty="0"/>
          </a:p>
          <a:p>
            <a:r>
              <a:rPr lang="en-GB" b="0" i="0" dirty="0">
                <a:solidFill>
                  <a:srgbClr val="333333"/>
                </a:solidFill>
                <a:effectLst/>
                <a:latin typeface="Nunito" pitchFamily="2" charset="0"/>
              </a:rPr>
              <a:t>The DfE says that the check is part of a new focus on mastering numeracy, giving children the skills and knowledge they need for secondary school and beyond. </a:t>
            </a:r>
            <a:r>
              <a:rPr lang="en-GB" b="1" i="0" dirty="0">
                <a:solidFill>
                  <a:srgbClr val="333333"/>
                </a:solidFill>
                <a:effectLst/>
                <a:latin typeface="Nunito" pitchFamily="2" charset="0"/>
              </a:rPr>
              <a:t>The purpose of the MTC is to determine whether Y4 pupils can recall their multiplication tables fluently</a:t>
            </a:r>
            <a:r>
              <a:rPr lang="en-GB" b="0" i="0" dirty="0">
                <a:solidFill>
                  <a:srgbClr val="333333"/>
                </a:solidFill>
                <a:effectLst/>
                <a:latin typeface="Nunito" pitchFamily="2" charset="0"/>
              </a:rPr>
              <a:t> (being able to answer times tables questions accurately and quickly, without having to work out the answers)</a:t>
            </a:r>
          </a:p>
          <a:p>
            <a:endParaRPr lang="en-GB" b="0" i="0" dirty="0">
              <a:solidFill>
                <a:srgbClr val="333333"/>
              </a:solidFill>
              <a:effectLst/>
              <a:latin typeface="Nunito" pitchFamily="2" charset="0"/>
            </a:endParaRPr>
          </a:p>
          <a:p>
            <a:r>
              <a:rPr lang="en-GB" b="0" i="0" dirty="0">
                <a:solidFill>
                  <a:srgbClr val="333333"/>
                </a:solidFill>
                <a:effectLst/>
                <a:latin typeface="Nunito" pitchFamily="2" charset="0"/>
              </a:rPr>
              <a:t>Curriculum reform has meant there has been a raise in standards and we must have an assessment system to support this.</a:t>
            </a:r>
          </a:p>
          <a:p>
            <a:endParaRPr lang="en-GB" b="0" i="0" dirty="0">
              <a:solidFill>
                <a:srgbClr val="333333"/>
              </a:solidFill>
              <a:effectLst/>
              <a:latin typeface="Nunito" pitchFamily="2" charset="0"/>
            </a:endParaRPr>
          </a:p>
          <a:p>
            <a:r>
              <a:rPr lang="en-GB" b="0" i="0" dirty="0">
                <a:solidFill>
                  <a:srgbClr val="333333"/>
                </a:solidFill>
                <a:effectLst/>
                <a:latin typeface="Nunito" pitchFamily="2" charset="0"/>
              </a:rPr>
              <a:t>Each question will only appear once in any 25-question series, and children won't be asked to answer reversals of a question as part of the check (so if they've already answered 3 x 4 they won't be asked about 4 x 3).</a:t>
            </a:r>
          </a:p>
          <a:p>
            <a:endParaRPr lang="en-GB" b="0" i="0" dirty="0">
              <a:solidFill>
                <a:srgbClr val="333333"/>
              </a:solidFill>
              <a:effectLst/>
              <a:latin typeface="Nunito" pitchFamily="2" charset="0"/>
            </a:endParaRPr>
          </a:p>
          <a:p>
            <a:r>
              <a:rPr lang="en-GB" b="0" i="0" dirty="0">
                <a:solidFill>
                  <a:srgbClr val="333333"/>
                </a:solidFill>
                <a:effectLst/>
                <a:latin typeface="Nunito" pitchFamily="2" charset="0"/>
              </a:rPr>
              <a:t>Once the child has inputted their answer on the computer / device they are using, there will be a three-second pause before the next question appears. Children will be given the opportunity to practise answering questions in this format before the official check begins.</a:t>
            </a:r>
          </a:p>
          <a:p>
            <a:endParaRPr lang="en-GB" b="0" i="0" dirty="0">
              <a:solidFill>
                <a:srgbClr val="333333"/>
              </a:solidFill>
              <a:effectLst/>
              <a:latin typeface="Nunito" pitchFamily="2" charset="0"/>
            </a:endParaRPr>
          </a:p>
          <a:p>
            <a:r>
              <a:rPr lang="en-GB" b="0" i="0" dirty="0">
                <a:solidFill>
                  <a:srgbClr val="333333"/>
                </a:solidFill>
                <a:effectLst/>
                <a:latin typeface="Nunito" pitchFamily="2" charset="0"/>
              </a:rPr>
              <a:t>The six-second time limit per question has been decided on by the DfE because it should allow children enough time to demonstrate their recall of times tables without giving them the time to work out the answers to each question.</a:t>
            </a:r>
          </a:p>
          <a:p>
            <a:endParaRPr lang="en-GB" b="0" i="0" dirty="0">
              <a:solidFill>
                <a:srgbClr val="333333"/>
              </a:solidFill>
              <a:effectLst/>
              <a:latin typeface="Nunito" pitchFamily="2" charset="0"/>
            </a:endParaRPr>
          </a:p>
          <a:p>
            <a:pPr algn="l" fontAlgn="base"/>
            <a:r>
              <a:rPr lang="en-GB" b="1" i="0" dirty="0">
                <a:solidFill>
                  <a:srgbClr val="333333"/>
                </a:solidFill>
                <a:effectLst/>
                <a:latin typeface="Nunito" pitchFamily="2" charset="0"/>
              </a:rPr>
              <a:t>There will be no "pass mark" (expected standard threshold) and no child will "fail" the test. </a:t>
            </a:r>
            <a:r>
              <a:rPr lang="en-GB" b="0" i="0" u="none" strike="noStrike" dirty="0">
                <a:solidFill>
                  <a:srgbClr val="FA871E"/>
                </a:solidFill>
                <a:effectLst/>
                <a:latin typeface="Nunito" pitchFamily="2" charset="0"/>
                <a:hlinkClick r:id="rId7"/>
              </a:rPr>
              <a:t>Multiplication facts</a:t>
            </a:r>
            <a:r>
              <a:rPr lang="en-GB" b="0" i="0" dirty="0">
                <a:solidFill>
                  <a:srgbClr val="333333"/>
                </a:solidFill>
                <a:effectLst/>
                <a:latin typeface="Nunito" pitchFamily="2" charset="0"/>
              </a:rPr>
              <a:t> will be the only things tested (there will be no testing of children's knowledge of division facts or problem-solving in the check).</a:t>
            </a:r>
          </a:p>
          <a:p>
            <a:pPr algn="l" fontAlgn="base"/>
            <a:r>
              <a:rPr lang="en-GB" b="0" i="0" dirty="0">
                <a:solidFill>
                  <a:srgbClr val="333333"/>
                </a:solidFill>
                <a:effectLst/>
                <a:latin typeface="Nunito" pitchFamily="2" charset="0"/>
              </a:rPr>
              <a:t>The DfE says the purpose of the check is to help teachers identify which children are falling behind and target areas where they’re not being given a chance to succeed.</a:t>
            </a:r>
          </a:p>
          <a:p>
            <a:endParaRPr lang="en-GB" b="0" i="0" dirty="0">
              <a:solidFill>
                <a:srgbClr val="333333"/>
              </a:solidFill>
              <a:effectLst/>
              <a:latin typeface="Nunito" pitchFamily="2" charset="0"/>
            </a:endParaRPr>
          </a:p>
          <a:p>
            <a:pPr algn="l" fontAlgn="base"/>
            <a:r>
              <a:rPr lang="en-GB" b="0" i="0" dirty="0">
                <a:solidFill>
                  <a:srgbClr val="333333"/>
                </a:solidFill>
                <a:effectLst/>
                <a:latin typeface="Nunito" pitchFamily="2" charset="0"/>
              </a:rPr>
              <a:t>Pupils' individual results will be made available to schools. It's unlikely that children will be told their individual score, but schools will be required to report the results to parents or carers.</a:t>
            </a:r>
          </a:p>
          <a:p>
            <a:pPr algn="l" fontAlgn="base"/>
            <a:r>
              <a:rPr lang="en-GB" b="1" i="0" dirty="0">
                <a:solidFill>
                  <a:srgbClr val="333333"/>
                </a:solidFill>
                <a:effectLst/>
                <a:latin typeface="Nunito" pitchFamily="2" charset="0"/>
              </a:rPr>
              <a:t>School-level results won't be made publicly available or be used in league / performance tables.</a:t>
            </a:r>
            <a:endParaRPr lang="en-GB" b="0" i="0" dirty="0">
              <a:solidFill>
                <a:srgbClr val="333333"/>
              </a:solidFill>
              <a:effectLst/>
              <a:latin typeface="Nunito" pitchFamily="2" charset="0"/>
            </a:endParaRPr>
          </a:p>
          <a:p>
            <a:endParaRPr lang="en-GB" b="0" i="0" dirty="0">
              <a:solidFill>
                <a:srgbClr val="333333"/>
              </a:solidFill>
              <a:effectLst/>
              <a:latin typeface="Nunito" pitchFamily="2" charset="0"/>
            </a:endParaRPr>
          </a:p>
          <a:p>
            <a:endParaRPr lang="en-GB" b="0" i="0" dirty="0">
              <a:solidFill>
                <a:srgbClr val="333333"/>
              </a:solidFill>
              <a:effectLst/>
              <a:latin typeface="Nunito" pitchFamily="2"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9CEA5079-C820-4F39-82FF-7425ACE3D9E5}" type="slidenum">
              <a:rPr lang="en-GB" smtClean="0"/>
              <a:t>19</a:t>
            </a:fld>
            <a:endParaRPr lang="en-GB"/>
          </a:p>
        </p:txBody>
      </p:sp>
    </p:spTree>
    <p:extLst>
      <p:ext uri="{BB962C8B-B14F-4D97-AF65-F5344CB8AC3E}">
        <p14:creationId xmlns:p14="http://schemas.microsoft.com/office/powerpoint/2010/main" val="271261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LW</a:t>
            </a:r>
          </a:p>
        </p:txBody>
      </p:sp>
      <p:sp>
        <p:nvSpPr>
          <p:cNvPr id="4" name="Slide Number Placeholder 3"/>
          <p:cNvSpPr>
            <a:spLocks noGrp="1"/>
          </p:cNvSpPr>
          <p:nvPr>
            <p:ph type="sldNum" sz="quarter" idx="10"/>
          </p:nvPr>
        </p:nvSpPr>
        <p:spPr/>
        <p:txBody>
          <a:bodyPr/>
          <a:lstStyle/>
          <a:p>
            <a:fld id="{9CEA5079-C820-4F39-82FF-7425ACE3D9E5}" type="slidenum">
              <a:rPr lang="en-GB" smtClean="0"/>
              <a:t>2</a:t>
            </a:fld>
            <a:endParaRPr lang="en-GB"/>
          </a:p>
        </p:txBody>
      </p:sp>
    </p:spTree>
    <p:extLst>
      <p:ext uri="{BB962C8B-B14F-4D97-AF65-F5344CB8AC3E}">
        <p14:creationId xmlns:p14="http://schemas.microsoft.com/office/powerpoint/2010/main" val="1370681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LW</a:t>
            </a:r>
          </a:p>
        </p:txBody>
      </p:sp>
      <p:sp>
        <p:nvSpPr>
          <p:cNvPr id="4" name="Slide Number Placeholder 3"/>
          <p:cNvSpPr>
            <a:spLocks noGrp="1"/>
          </p:cNvSpPr>
          <p:nvPr>
            <p:ph type="sldNum" sz="quarter" idx="10"/>
          </p:nvPr>
        </p:nvSpPr>
        <p:spPr/>
        <p:txBody>
          <a:bodyPr/>
          <a:lstStyle/>
          <a:p>
            <a:fld id="{9CEA5079-C820-4F39-82FF-7425ACE3D9E5}" type="slidenum">
              <a:rPr lang="en-GB" smtClean="0"/>
              <a:t>20</a:t>
            </a:fld>
            <a:endParaRPr lang="en-GB"/>
          </a:p>
        </p:txBody>
      </p:sp>
    </p:spTree>
    <p:extLst>
      <p:ext uri="{BB962C8B-B14F-4D97-AF65-F5344CB8AC3E}">
        <p14:creationId xmlns:p14="http://schemas.microsoft.com/office/powerpoint/2010/main" val="91747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LW</a:t>
            </a:r>
          </a:p>
        </p:txBody>
      </p:sp>
      <p:sp>
        <p:nvSpPr>
          <p:cNvPr id="4" name="Slide Number Placeholder 3"/>
          <p:cNvSpPr>
            <a:spLocks noGrp="1"/>
          </p:cNvSpPr>
          <p:nvPr>
            <p:ph type="sldNum" sz="quarter" idx="10"/>
          </p:nvPr>
        </p:nvSpPr>
        <p:spPr/>
        <p:txBody>
          <a:bodyPr/>
          <a:lstStyle/>
          <a:p>
            <a:fld id="{9CEA5079-C820-4F39-82FF-7425ACE3D9E5}" type="slidenum">
              <a:rPr lang="en-GB" smtClean="0"/>
              <a:t>3</a:t>
            </a:fld>
            <a:endParaRPr lang="en-GB"/>
          </a:p>
        </p:txBody>
      </p:sp>
    </p:spTree>
    <p:extLst>
      <p:ext uri="{BB962C8B-B14F-4D97-AF65-F5344CB8AC3E}">
        <p14:creationId xmlns:p14="http://schemas.microsoft.com/office/powerpoint/2010/main" val="3298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LR</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Whole class moves through content at the same pace</a:t>
            </a:r>
          </a:p>
          <a:p>
            <a:r>
              <a:rPr lang="en-GB" sz="1200" b="0" i="0" kern="1200" dirty="0">
                <a:solidFill>
                  <a:schemeClr val="tx1"/>
                </a:solidFill>
                <a:effectLst/>
                <a:latin typeface="+mn-lt"/>
                <a:ea typeface="+mn-ea"/>
                <a:cs typeface="+mn-cs"/>
              </a:rPr>
              <a:t>When teaching maths for mastery, the whole class moves through topics at broadly the same pace. Each topic is studied in depth and the teacher does not move to the next stage until all children demonstrate that they have a secure understanding of mathematical concepts.</a:t>
            </a:r>
          </a:p>
          <a:p>
            <a:r>
              <a:rPr lang="en-GB" sz="1200" b="1" i="0" kern="1200" dirty="0">
                <a:solidFill>
                  <a:schemeClr val="tx1"/>
                </a:solidFill>
                <a:effectLst/>
                <a:latin typeface="+mn-lt"/>
                <a:ea typeface="+mn-ea"/>
                <a:cs typeface="+mn-cs"/>
              </a:rPr>
              <a:t>Time to think deeply about the maths</a:t>
            </a:r>
          </a:p>
          <a:p>
            <a:r>
              <a:rPr lang="en-GB" sz="1200" b="0" i="0" kern="1200" dirty="0">
                <a:solidFill>
                  <a:schemeClr val="tx1"/>
                </a:solidFill>
                <a:effectLst/>
                <a:latin typeface="+mn-lt"/>
                <a:ea typeface="+mn-ea"/>
                <a:cs typeface="+mn-cs"/>
              </a:rPr>
              <a:t>Students are given time to think deeply about the maths and really understand concepts at a relational level rather than as a set of rules or procedures. This slower pace leads to greater progress because it ensures that students are secure in their understanding and teachers don’t need to revisit topics once they’ve been covered in depth.</a:t>
            </a:r>
          </a:p>
          <a:p>
            <a:r>
              <a:rPr lang="en-GB" sz="1200" b="1" i="0" kern="1200" dirty="0">
                <a:solidFill>
                  <a:schemeClr val="tx1"/>
                </a:solidFill>
                <a:effectLst/>
                <a:latin typeface="+mn-lt"/>
                <a:ea typeface="+mn-ea"/>
                <a:cs typeface="+mn-cs"/>
              </a:rPr>
              <a:t>Builds self-confidence in learners</a:t>
            </a:r>
          </a:p>
          <a:p>
            <a:r>
              <a:rPr lang="en-GB" sz="1200" b="0" i="0" kern="1200" dirty="0">
                <a:solidFill>
                  <a:schemeClr val="tx1"/>
                </a:solidFill>
                <a:effectLst/>
                <a:latin typeface="+mn-lt"/>
                <a:ea typeface="+mn-ea"/>
                <a:cs typeface="+mn-cs"/>
              </a:rPr>
              <a:t>In a traditional primary school maths lesson, children are put in different groups and given different content based on their anticipated ability. This means that from an early age children are classed as those who can and can’t “do maths”. Teaching maths for mastery is different because it offers all pupils access to the full maths curriculum. This inclusive approach, and its emphasis on promoting multiple methods of solving a problem, builds self-confidence and resilience in pupils.</a:t>
            </a:r>
          </a:p>
          <a:p>
            <a:r>
              <a:rPr lang="en-GB" sz="1200" b="1" i="0" kern="1200" dirty="0">
                <a:solidFill>
                  <a:schemeClr val="tx1"/>
                </a:solidFill>
                <a:effectLst/>
                <a:latin typeface="+mn-lt"/>
                <a:ea typeface="+mn-ea"/>
                <a:cs typeface="+mn-cs"/>
              </a:rPr>
              <a:t>Differentiates through depth rather than acceleration</a:t>
            </a:r>
          </a:p>
          <a:p>
            <a:r>
              <a:rPr lang="en-GB" sz="1200" b="0" i="0" kern="1200" dirty="0">
                <a:solidFill>
                  <a:schemeClr val="tx1"/>
                </a:solidFill>
                <a:effectLst/>
                <a:latin typeface="+mn-lt"/>
                <a:ea typeface="+mn-ea"/>
                <a:cs typeface="+mn-cs"/>
              </a:rPr>
              <a:t>Though the whole class goes through the same content at the same pace, there is still plenty of opportunity for differentiation. Unlike the old model, where advanced learners are accelerated through new content, those pupils who grasp concepts quickly are challenged with rich and sophisticated problems within the topic. Those children who are not sufficiently fluent are provided additional support to consolidate their understanding before moving on.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Coherence</a:t>
            </a:r>
            <a:r>
              <a:rPr lang="en-GB" sz="1200" b="0" i="0" kern="1200" baseline="0" dirty="0">
                <a:solidFill>
                  <a:schemeClr val="tx1"/>
                </a:solidFill>
                <a:effectLst/>
                <a:latin typeface="+mn-lt"/>
                <a:ea typeface="+mn-ea"/>
                <a:cs typeface="+mn-cs"/>
              </a:rPr>
              <a:t> - </a:t>
            </a:r>
            <a:r>
              <a:rPr lang="en-GB" sz="1200" b="0" i="0" kern="1200" dirty="0">
                <a:solidFill>
                  <a:schemeClr val="tx1"/>
                </a:solidFill>
                <a:effectLst/>
                <a:latin typeface="+mn-lt"/>
                <a:ea typeface="+mn-ea"/>
                <a:cs typeface="+mn-cs"/>
              </a:rPr>
              <a:t>Lessons are broken down into small connected steps that gradually unfold the concept, providing access for all children and leading to a generalisation of the concept and the ability to apply the concept to a range of contexts.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Fluency</a:t>
            </a:r>
            <a:r>
              <a:rPr lang="en-GB" sz="1200" b="0" i="0" kern="1200" baseline="0" dirty="0">
                <a:solidFill>
                  <a:schemeClr val="tx1"/>
                </a:solidFill>
                <a:effectLst/>
                <a:latin typeface="+mn-lt"/>
                <a:ea typeface="+mn-ea"/>
                <a:cs typeface="+mn-cs"/>
              </a:rPr>
              <a:t> - </a:t>
            </a:r>
            <a:r>
              <a:rPr lang="en-GB" sz="1200" b="0" i="0" kern="1200" dirty="0">
                <a:solidFill>
                  <a:schemeClr val="tx1"/>
                </a:solidFill>
                <a:effectLst/>
                <a:latin typeface="+mn-lt"/>
                <a:ea typeface="+mn-ea"/>
                <a:cs typeface="+mn-cs"/>
              </a:rPr>
              <a:t>Quick and efficient recall of facts and procedures and the flexibility to move between different contexts and representations of mathematics</a:t>
            </a:r>
          </a:p>
          <a:p>
            <a:r>
              <a:rPr lang="en-GB" sz="1200" b="0" i="0" kern="1200" dirty="0">
                <a:solidFill>
                  <a:schemeClr val="tx1"/>
                </a:solidFill>
                <a:effectLst/>
                <a:latin typeface="+mn-lt"/>
                <a:ea typeface="+mn-ea"/>
                <a:cs typeface="+mn-cs"/>
              </a:rPr>
              <a:t>Driving</a:t>
            </a:r>
            <a:r>
              <a:rPr lang="en-GB" sz="1200" b="0" i="0" kern="1200" baseline="0" dirty="0">
                <a:solidFill>
                  <a:schemeClr val="tx1"/>
                </a:solidFill>
                <a:effectLst/>
                <a:latin typeface="+mn-lt"/>
                <a:ea typeface="+mn-ea"/>
                <a:cs typeface="+mn-cs"/>
              </a:rPr>
              <a:t> a car analogy</a:t>
            </a:r>
          </a:p>
          <a:p>
            <a:pPr>
              <a:buFont typeface="Courier New" panose="02070309020205020404" pitchFamily="49" charset="0"/>
              <a:buChar char="o"/>
            </a:pPr>
            <a:endParaRPr lang="en-GB" sz="1200" dirty="0"/>
          </a:p>
          <a:p>
            <a:pPr>
              <a:buFont typeface="Courier New" panose="02070309020205020404" pitchFamily="49" charset="0"/>
              <a:buChar char="o"/>
            </a:pPr>
            <a:r>
              <a:rPr lang="en-GB" sz="1200" dirty="0"/>
              <a:t>Challenge</a:t>
            </a:r>
          </a:p>
          <a:p>
            <a:pPr>
              <a:buFont typeface="Courier New" panose="02070309020205020404" pitchFamily="49" charset="0"/>
              <a:buChar char="o"/>
            </a:pPr>
            <a:r>
              <a:rPr lang="en-GB" sz="1200" dirty="0"/>
              <a:t>Support – manipulatives</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EA5079-C820-4F39-82FF-7425ACE3D9E5}" type="slidenum">
              <a:rPr lang="en-GB" smtClean="0"/>
              <a:t>4</a:t>
            </a:fld>
            <a:endParaRPr lang="en-GB"/>
          </a:p>
        </p:txBody>
      </p:sp>
    </p:spTree>
    <p:extLst>
      <p:ext uri="{BB962C8B-B14F-4D97-AF65-F5344CB8AC3E}">
        <p14:creationId xmlns:p14="http://schemas.microsoft.com/office/powerpoint/2010/main" val="367207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LR</a:t>
            </a:r>
          </a:p>
          <a:p>
            <a:endParaRPr lang="en-GB" dirty="0"/>
          </a:p>
          <a:p>
            <a:r>
              <a:rPr lang="en-GB" dirty="0"/>
              <a:t>It is vital that we re-visit previously</a:t>
            </a:r>
            <a:r>
              <a:rPr lang="en-GB" baseline="0" dirty="0"/>
              <a:t> taught objectives so that the children retain the information they’re taught. Some objectives are only taught in one year group and never visited again. </a:t>
            </a:r>
          </a:p>
          <a:p>
            <a:r>
              <a:rPr lang="en-GB" baseline="0" dirty="0"/>
              <a:t>It allows us as teachers to assess the children’s learning and more importantly, where there might be a gap in learning.</a:t>
            </a:r>
            <a:endParaRPr lang="en-GB" dirty="0"/>
          </a:p>
        </p:txBody>
      </p:sp>
      <p:sp>
        <p:nvSpPr>
          <p:cNvPr id="4" name="Slide Number Placeholder 3"/>
          <p:cNvSpPr>
            <a:spLocks noGrp="1"/>
          </p:cNvSpPr>
          <p:nvPr>
            <p:ph type="sldNum" sz="quarter" idx="10"/>
          </p:nvPr>
        </p:nvSpPr>
        <p:spPr/>
        <p:txBody>
          <a:bodyPr/>
          <a:lstStyle/>
          <a:p>
            <a:fld id="{9CEA5079-C820-4F39-82FF-7425ACE3D9E5}" type="slidenum">
              <a:rPr lang="en-GB" smtClean="0"/>
              <a:t>5</a:t>
            </a:fld>
            <a:endParaRPr lang="en-GB"/>
          </a:p>
        </p:txBody>
      </p:sp>
    </p:spTree>
    <p:extLst>
      <p:ext uri="{BB962C8B-B14F-4D97-AF65-F5344CB8AC3E}">
        <p14:creationId xmlns:p14="http://schemas.microsoft.com/office/powerpoint/2010/main" val="367748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Laura to explain regarding SATs</a:t>
            </a:r>
          </a:p>
          <a:p>
            <a:r>
              <a:rPr lang="en-GB" dirty="0"/>
              <a:t>Flashback </a:t>
            </a:r>
          </a:p>
          <a:p>
            <a:r>
              <a:rPr lang="en-GB" dirty="0"/>
              <a:t>Lessons</a:t>
            </a:r>
            <a:r>
              <a:rPr lang="en-GB" baseline="0" dirty="0"/>
              <a:t> on </a:t>
            </a:r>
            <a:r>
              <a:rPr lang="en-GB" baseline="0" dirty="0" err="1"/>
              <a:t>prev</a:t>
            </a:r>
            <a:r>
              <a:rPr lang="en-GB" baseline="0" dirty="0"/>
              <a:t> objectives</a:t>
            </a:r>
            <a:endParaRPr lang="en-GB" dirty="0"/>
          </a:p>
          <a:p>
            <a:r>
              <a:rPr lang="en-GB" dirty="0"/>
              <a:t>Catch up sessions</a:t>
            </a:r>
          </a:p>
        </p:txBody>
      </p:sp>
      <p:sp>
        <p:nvSpPr>
          <p:cNvPr id="4" name="Slide Number Placeholder 3"/>
          <p:cNvSpPr>
            <a:spLocks noGrp="1"/>
          </p:cNvSpPr>
          <p:nvPr>
            <p:ph type="sldNum" sz="quarter" idx="10"/>
          </p:nvPr>
        </p:nvSpPr>
        <p:spPr/>
        <p:txBody>
          <a:bodyPr/>
          <a:lstStyle/>
          <a:p>
            <a:fld id="{9CEA5079-C820-4F39-82FF-7425ACE3D9E5}" type="slidenum">
              <a:rPr lang="en-GB" smtClean="0"/>
              <a:t>6</a:t>
            </a:fld>
            <a:endParaRPr lang="en-GB"/>
          </a:p>
        </p:txBody>
      </p:sp>
    </p:spTree>
    <p:extLst>
      <p:ext uri="{BB962C8B-B14F-4D97-AF65-F5344CB8AC3E}">
        <p14:creationId xmlns:p14="http://schemas.microsoft.com/office/powerpoint/2010/main" val="147813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LR</a:t>
            </a:r>
          </a:p>
        </p:txBody>
      </p:sp>
      <p:sp>
        <p:nvSpPr>
          <p:cNvPr id="4" name="Slide Number Placeholder 3"/>
          <p:cNvSpPr>
            <a:spLocks noGrp="1"/>
          </p:cNvSpPr>
          <p:nvPr>
            <p:ph type="sldNum" sz="quarter" idx="10"/>
          </p:nvPr>
        </p:nvSpPr>
        <p:spPr/>
        <p:txBody>
          <a:bodyPr/>
          <a:lstStyle/>
          <a:p>
            <a:fld id="{9CEA5079-C820-4F39-82FF-7425ACE3D9E5}" type="slidenum">
              <a:rPr lang="en-GB" smtClean="0"/>
              <a:t>7</a:t>
            </a:fld>
            <a:endParaRPr lang="en-GB"/>
          </a:p>
        </p:txBody>
      </p:sp>
    </p:spTree>
    <p:extLst>
      <p:ext uri="{BB962C8B-B14F-4D97-AF65-F5344CB8AC3E}">
        <p14:creationId xmlns:p14="http://schemas.microsoft.com/office/powerpoint/2010/main" val="251790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LW</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new way of thinking and teaching.</a:t>
            </a:r>
          </a:p>
          <a:p>
            <a:r>
              <a:rPr lang="en-GB" sz="1200" b="0" i="0" kern="1200" dirty="0">
                <a:solidFill>
                  <a:schemeClr val="tx1"/>
                </a:solidFill>
                <a:effectLst/>
                <a:latin typeface="+mn-lt"/>
                <a:ea typeface="+mn-ea"/>
                <a:cs typeface="+mn-cs"/>
              </a:rPr>
              <a:t>This is the layout</a:t>
            </a:r>
            <a:r>
              <a:rPr lang="en-GB" sz="1200" b="0" i="0" kern="1200" baseline="0" dirty="0">
                <a:solidFill>
                  <a:schemeClr val="tx1"/>
                </a:solidFill>
                <a:effectLst/>
                <a:latin typeface="+mn-lt"/>
                <a:ea typeface="+mn-ea"/>
                <a:cs typeface="+mn-cs"/>
              </a:rPr>
              <a:t> of a white rose lesson worksheet – all familiar from lockdown.</a:t>
            </a:r>
          </a:p>
          <a:p>
            <a:r>
              <a:rPr lang="en-GB" sz="1200" b="0" i="0" kern="1200" baseline="0" dirty="0">
                <a:solidFill>
                  <a:schemeClr val="tx1"/>
                </a:solidFill>
                <a:effectLst/>
                <a:latin typeface="+mn-lt"/>
                <a:ea typeface="+mn-ea"/>
                <a:cs typeface="+mn-cs"/>
              </a:rPr>
              <a:t>Important do what some might see as ‘easier skills’ so the fluency is kept fresh.</a:t>
            </a:r>
          </a:p>
          <a:p>
            <a:r>
              <a:rPr lang="en-GB" sz="1200" b="0" i="0" kern="1200" baseline="0" dirty="0">
                <a:solidFill>
                  <a:schemeClr val="tx1"/>
                </a:solidFill>
                <a:effectLst/>
                <a:latin typeface="+mn-lt"/>
                <a:ea typeface="+mn-ea"/>
                <a:cs typeface="+mn-cs"/>
              </a:rPr>
              <a:t>Move through reasoning and p solving question. Covers all types of questions mentioned on the graph before. </a:t>
            </a:r>
          </a:p>
          <a:p>
            <a:r>
              <a:rPr lang="en-GB" sz="1200" b="0" i="0" kern="1200" baseline="0" dirty="0">
                <a:solidFill>
                  <a:schemeClr val="tx1"/>
                </a:solidFill>
                <a:effectLst/>
                <a:latin typeface="+mn-lt"/>
                <a:ea typeface="+mn-ea"/>
                <a:cs typeface="+mn-cs"/>
              </a:rPr>
              <a:t>Support and differentiation through manipulatives and </a:t>
            </a:r>
            <a:r>
              <a:rPr lang="en-GB" sz="1200" b="0" i="0" kern="1200" baseline="0" dirty="0" err="1">
                <a:solidFill>
                  <a:schemeClr val="tx1"/>
                </a:solidFill>
                <a:effectLst/>
                <a:latin typeface="+mn-lt"/>
                <a:ea typeface="+mn-ea"/>
                <a:cs typeface="+mn-cs"/>
              </a:rPr>
              <a:t>pictoral</a:t>
            </a:r>
            <a:r>
              <a:rPr lang="en-GB" sz="1200" b="0" i="0" kern="1200" baseline="0" dirty="0">
                <a:solidFill>
                  <a:schemeClr val="tx1"/>
                </a:solidFill>
                <a:effectLst/>
                <a:latin typeface="+mn-lt"/>
                <a:ea typeface="+mn-ea"/>
                <a:cs typeface="+mn-cs"/>
              </a:rPr>
              <a:t> representations (q1)</a:t>
            </a:r>
          </a:p>
          <a:p>
            <a:r>
              <a:rPr lang="en-GB" sz="1200" b="0" i="0" kern="1200" baseline="0" dirty="0">
                <a:solidFill>
                  <a:schemeClr val="tx1"/>
                </a:solidFill>
                <a:effectLst/>
                <a:latin typeface="+mn-lt"/>
                <a:ea typeface="+mn-ea"/>
                <a:cs typeface="+mn-cs"/>
              </a:rPr>
              <a:t>Challenge through reasoning, p solving and then challenges where they deepen their understanding. </a:t>
            </a:r>
          </a:p>
          <a:p>
            <a:r>
              <a:rPr lang="en-GB" sz="1200" b="0" i="0" kern="1200" baseline="0" dirty="0">
                <a:solidFill>
                  <a:schemeClr val="tx1"/>
                </a:solidFill>
                <a:effectLst/>
                <a:latin typeface="+mn-lt"/>
                <a:ea typeface="+mn-ea"/>
                <a:cs typeface="+mn-cs"/>
              </a:rPr>
              <a:t>Extra challenges for those who finish.</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CEA5079-C820-4F39-82FF-7425ACE3D9E5}" type="slidenum">
              <a:rPr lang="en-GB" smtClean="0"/>
              <a:t>8</a:t>
            </a:fld>
            <a:endParaRPr lang="en-GB"/>
          </a:p>
        </p:txBody>
      </p:sp>
    </p:spTree>
    <p:extLst>
      <p:ext uri="{BB962C8B-B14F-4D97-AF65-F5344CB8AC3E}">
        <p14:creationId xmlns:p14="http://schemas.microsoft.com/office/powerpoint/2010/main" val="3733145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LW</a:t>
            </a:r>
          </a:p>
        </p:txBody>
      </p:sp>
      <p:sp>
        <p:nvSpPr>
          <p:cNvPr id="4" name="Slide Number Placeholder 3"/>
          <p:cNvSpPr>
            <a:spLocks noGrp="1"/>
          </p:cNvSpPr>
          <p:nvPr>
            <p:ph type="sldNum" sz="quarter" idx="10"/>
          </p:nvPr>
        </p:nvSpPr>
        <p:spPr/>
        <p:txBody>
          <a:bodyPr/>
          <a:lstStyle/>
          <a:p>
            <a:fld id="{9CEA5079-C820-4F39-82FF-7425ACE3D9E5}" type="slidenum">
              <a:rPr lang="en-GB" smtClean="0"/>
              <a:t>9</a:t>
            </a:fld>
            <a:endParaRPr lang="en-GB"/>
          </a:p>
        </p:txBody>
      </p:sp>
    </p:spTree>
    <p:extLst>
      <p:ext uri="{BB962C8B-B14F-4D97-AF65-F5344CB8AC3E}">
        <p14:creationId xmlns:p14="http://schemas.microsoft.com/office/powerpoint/2010/main" val="81949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7F51FAA-1DCE-44D5-8866-8994ABD4B35F}"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F603A-0CD0-4940-904D-38AC5D12DDE3}"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85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F51FAA-1DCE-44D5-8866-8994ABD4B35F}"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F603A-0CD0-4940-904D-38AC5D12DDE3}" type="slidenum">
              <a:rPr lang="en-GB" smtClean="0"/>
              <a:t>‹#›</a:t>
            </a:fld>
            <a:endParaRPr lang="en-GB"/>
          </a:p>
        </p:txBody>
      </p:sp>
    </p:spTree>
    <p:extLst>
      <p:ext uri="{BB962C8B-B14F-4D97-AF65-F5344CB8AC3E}">
        <p14:creationId xmlns:p14="http://schemas.microsoft.com/office/powerpoint/2010/main" val="168263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F51FAA-1DCE-44D5-8866-8994ABD4B35F}"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F603A-0CD0-4940-904D-38AC5D12DDE3}" type="slidenum">
              <a:rPr lang="en-GB" smtClean="0"/>
              <a:t>‹#›</a:t>
            </a:fld>
            <a:endParaRPr lang="en-GB"/>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13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F51FAA-1DCE-44D5-8866-8994ABD4B35F}"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F603A-0CD0-4940-904D-38AC5D12DDE3}" type="slidenum">
              <a:rPr lang="en-GB" smtClean="0"/>
              <a:t>‹#›</a:t>
            </a:fld>
            <a:endParaRPr lang="en-GB"/>
          </a:p>
        </p:txBody>
      </p:sp>
    </p:spTree>
    <p:extLst>
      <p:ext uri="{BB962C8B-B14F-4D97-AF65-F5344CB8AC3E}">
        <p14:creationId xmlns:p14="http://schemas.microsoft.com/office/powerpoint/2010/main" val="405433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F51FAA-1DCE-44D5-8866-8994ABD4B35F}"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F603A-0CD0-4940-904D-38AC5D12DDE3}"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74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F51FAA-1DCE-44D5-8866-8994ABD4B35F}" type="datetimeFigureOut">
              <a:rPr lang="en-GB" smtClean="0"/>
              <a:t>27/02/2023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F603A-0CD0-4940-904D-38AC5D12DDE3}" type="slidenum">
              <a:rPr lang="en-GB" smtClean="0"/>
              <a:t>‹#›</a:t>
            </a:fld>
            <a:endParaRPr lang="en-GB"/>
          </a:p>
        </p:txBody>
      </p:sp>
    </p:spTree>
    <p:extLst>
      <p:ext uri="{BB962C8B-B14F-4D97-AF65-F5344CB8AC3E}">
        <p14:creationId xmlns:p14="http://schemas.microsoft.com/office/powerpoint/2010/main" val="89145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F51FAA-1DCE-44D5-8866-8994ABD4B35F}" type="datetimeFigureOut">
              <a:rPr lang="en-GB" smtClean="0"/>
              <a:t>27/02/2023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AF603A-0CD0-4940-904D-38AC5D12DDE3}" type="slidenum">
              <a:rPr lang="en-GB" smtClean="0"/>
              <a:t>‹#›</a:t>
            </a:fld>
            <a:endParaRPr lang="en-GB"/>
          </a:p>
        </p:txBody>
      </p:sp>
    </p:spTree>
    <p:extLst>
      <p:ext uri="{BB962C8B-B14F-4D97-AF65-F5344CB8AC3E}">
        <p14:creationId xmlns:p14="http://schemas.microsoft.com/office/powerpoint/2010/main" val="410315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F51FAA-1DCE-44D5-8866-8994ABD4B35F}" type="datetimeFigureOut">
              <a:rPr lang="en-GB" smtClean="0"/>
              <a:t>27/02/2023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AF603A-0CD0-4940-904D-38AC5D12DDE3}" type="slidenum">
              <a:rPr lang="en-GB" smtClean="0"/>
              <a:t>‹#›</a:t>
            </a:fld>
            <a:endParaRPr lang="en-GB"/>
          </a:p>
        </p:txBody>
      </p:sp>
    </p:spTree>
    <p:extLst>
      <p:ext uri="{BB962C8B-B14F-4D97-AF65-F5344CB8AC3E}">
        <p14:creationId xmlns:p14="http://schemas.microsoft.com/office/powerpoint/2010/main" val="74031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51FAA-1DCE-44D5-8866-8994ABD4B35F}" type="datetimeFigureOut">
              <a:rPr lang="en-GB" smtClean="0"/>
              <a:t>27/02/2023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AF603A-0CD0-4940-904D-38AC5D12DDE3}" type="slidenum">
              <a:rPr lang="en-GB" smtClean="0"/>
              <a:t>‹#›</a:t>
            </a:fld>
            <a:endParaRPr lang="en-GB"/>
          </a:p>
        </p:txBody>
      </p:sp>
    </p:spTree>
    <p:extLst>
      <p:ext uri="{BB962C8B-B14F-4D97-AF65-F5344CB8AC3E}">
        <p14:creationId xmlns:p14="http://schemas.microsoft.com/office/powerpoint/2010/main" val="323435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F51FAA-1DCE-44D5-8866-8994ABD4B35F}" type="datetimeFigureOut">
              <a:rPr lang="en-GB" smtClean="0"/>
              <a:t>27/02/2023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F603A-0CD0-4940-904D-38AC5D12DDE3}" type="slidenum">
              <a:rPr lang="en-GB" smtClean="0"/>
              <a:t>‹#›</a:t>
            </a:fld>
            <a:endParaRPr lang="en-GB"/>
          </a:p>
        </p:txBody>
      </p:sp>
    </p:spTree>
    <p:extLst>
      <p:ext uri="{BB962C8B-B14F-4D97-AF65-F5344CB8AC3E}">
        <p14:creationId xmlns:p14="http://schemas.microsoft.com/office/powerpoint/2010/main" val="1450638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7F51FAA-1DCE-44D5-8866-8994ABD4B35F}" type="datetimeFigureOut">
              <a:rPr lang="en-GB" smtClean="0"/>
              <a:t>27/02/2023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F603A-0CD0-4940-904D-38AC5D12DDE3}"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33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7F51FAA-1DCE-44D5-8866-8994ABD4B35F}" type="datetimeFigureOut">
              <a:rPr lang="en-GB" smtClean="0"/>
              <a:t>27/02/2023</a:t>
            </a:fld>
            <a:endParaRPr lang="en-GB"/>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9AF603A-0CD0-4940-904D-38AC5D12DDE3}" type="slidenum">
              <a:rPr lang="en-GB" smtClean="0"/>
              <a:t>‹#›</a:t>
            </a:fld>
            <a:endParaRPr lang="en-GB"/>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67031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77684" y="197066"/>
            <a:ext cx="4786616" cy="3119051"/>
          </a:xfrm>
          <a:prstGeom prst="rect">
            <a:avLst/>
          </a:prstGeom>
        </p:spPr>
      </p:pic>
      <p:sp>
        <p:nvSpPr>
          <p:cNvPr id="2" name="Title 1">
            <a:extLst>
              <a:ext uri="{FF2B5EF4-FFF2-40B4-BE49-F238E27FC236}">
                <a16:creationId xmlns:a16="http://schemas.microsoft.com/office/drawing/2014/main" id="{CA03AB6E-B91D-4BB0-B2BD-723E3375E2BD}"/>
              </a:ext>
            </a:extLst>
          </p:cNvPr>
          <p:cNvSpPr>
            <a:spLocks noGrp="1"/>
          </p:cNvSpPr>
          <p:nvPr>
            <p:ph type="ctrTitle"/>
          </p:nvPr>
        </p:nvSpPr>
        <p:spPr>
          <a:xfrm>
            <a:off x="154380" y="533400"/>
            <a:ext cx="4407346" cy="1819381"/>
          </a:xfrm>
          <a:solidFill>
            <a:schemeClr val="bg1"/>
          </a:solidFill>
          <a:ln>
            <a:solidFill>
              <a:schemeClr val="accent1"/>
            </a:solidFill>
          </a:ln>
        </p:spPr>
        <p:txBody>
          <a:bodyPr anchor="ctr">
            <a:normAutofit/>
          </a:bodyPr>
          <a:lstStyle/>
          <a:p>
            <a:pPr algn="ctr"/>
            <a:r>
              <a:rPr lang="en-GB" sz="3300" dirty="0">
                <a:solidFill>
                  <a:schemeClr val="tx2">
                    <a:lumMod val="75000"/>
                  </a:schemeClr>
                </a:solidFill>
                <a:latin typeface="Arial" panose="020B0604020202020204" pitchFamily="34" charset="0"/>
                <a:cs typeface="Arial" panose="020B0604020202020204" pitchFamily="34" charset="0"/>
              </a:rPr>
              <a:t>Welcome to the Year 3/4 Maths Parent Meeting</a:t>
            </a:r>
            <a:br>
              <a:rPr lang="en-GB" sz="3300" dirty="0">
                <a:solidFill>
                  <a:schemeClr val="tx2">
                    <a:lumMod val="75000"/>
                  </a:schemeClr>
                </a:solidFill>
                <a:latin typeface="Arial" panose="020B0604020202020204" pitchFamily="34" charset="0"/>
                <a:cs typeface="Arial" panose="020B0604020202020204" pitchFamily="34" charset="0"/>
              </a:rPr>
            </a:br>
            <a:r>
              <a:rPr lang="en-GB" sz="3300" dirty="0">
                <a:solidFill>
                  <a:schemeClr val="tx2">
                    <a:lumMod val="75000"/>
                  </a:schemeClr>
                </a:solidFill>
                <a:latin typeface="Arial" panose="020B0604020202020204" pitchFamily="34" charset="0"/>
                <a:cs typeface="Arial" panose="020B0604020202020204" pitchFamily="34" charset="0"/>
              </a:rPr>
              <a:t>2023</a:t>
            </a:r>
          </a:p>
        </p:txBody>
      </p:sp>
      <p:pic>
        <p:nvPicPr>
          <p:cNvPr id="4" name="Picture 3"/>
          <p:cNvPicPr>
            <a:picLocks noChangeAspect="1"/>
          </p:cNvPicPr>
          <p:nvPr/>
        </p:nvPicPr>
        <p:blipFill>
          <a:blip r:embed="rId4"/>
          <a:stretch>
            <a:fillRect/>
          </a:stretch>
        </p:blipFill>
        <p:spPr>
          <a:xfrm>
            <a:off x="154379" y="3317746"/>
            <a:ext cx="4633377" cy="2016622"/>
          </a:xfrm>
          <a:prstGeom prst="rect">
            <a:avLst/>
          </a:prstGeom>
        </p:spPr>
      </p:pic>
      <p:sp>
        <p:nvSpPr>
          <p:cNvPr id="30" name="Title 1">
            <a:extLst>
              <a:ext uri="{FF2B5EF4-FFF2-40B4-BE49-F238E27FC236}">
                <a16:creationId xmlns:a16="http://schemas.microsoft.com/office/drawing/2014/main" id="{CA03AB6E-B91D-4BB0-B2BD-723E3375E2BD}"/>
              </a:ext>
            </a:extLst>
          </p:cNvPr>
          <p:cNvSpPr txBox="1">
            <a:spLocks/>
          </p:cNvSpPr>
          <p:nvPr/>
        </p:nvSpPr>
        <p:spPr>
          <a:xfrm>
            <a:off x="4693588" y="4098898"/>
            <a:ext cx="4450411" cy="2759102"/>
          </a:xfrm>
          <a:prstGeom prst="rect">
            <a:avLst/>
          </a:prstGeom>
          <a:solidFill>
            <a:schemeClr val="bg1"/>
          </a:solidFill>
          <a:ln>
            <a:solidFill>
              <a:schemeClr val="accent1"/>
            </a:solidFill>
          </a:ln>
        </p:spPr>
        <p:txBody>
          <a:bodyPr vert="horz" lIns="68580" tIns="34290" rIns="68580" bIns="34290" rtlCol="0" anchor="ctr">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400" dirty="0">
                <a:solidFill>
                  <a:schemeClr val="tx2">
                    <a:lumMod val="75000"/>
                  </a:schemeClr>
                </a:solidFill>
                <a:latin typeface="Arial" panose="020B0604020202020204" pitchFamily="34" charset="0"/>
                <a:cs typeface="Arial" panose="020B0604020202020204" pitchFamily="34" charset="0"/>
              </a:rPr>
              <a:t>Please keep yourselves on mute throughout this meeting.</a:t>
            </a:r>
          </a:p>
          <a:p>
            <a:pPr algn="ctr"/>
            <a:r>
              <a:rPr lang="en-GB" sz="2400" dirty="0">
                <a:solidFill>
                  <a:schemeClr val="tx2">
                    <a:lumMod val="75000"/>
                  </a:schemeClr>
                </a:solidFill>
                <a:latin typeface="Arial" panose="020B0604020202020204" pitchFamily="34" charset="0"/>
                <a:cs typeface="Arial" panose="020B0604020202020204" pitchFamily="34" charset="0"/>
              </a:rPr>
              <a:t>Have a go at these test style questions whilst we wait to get started. </a:t>
            </a:r>
          </a:p>
        </p:txBody>
      </p:sp>
    </p:spTree>
    <p:extLst>
      <p:ext uri="{BB962C8B-B14F-4D97-AF65-F5344CB8AC3E}">
        <p14:creationId xmlns:p14="http://schemas.microsoft.com/office/powerpoint/2010/main" val="3386788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subTitle" idx="4294967295"/>
          </p:nvPr>
        </p:nvSpPr>
        <p:spPr>
          <a:xfrm>
            <a:off x="5747003" y="4960137"/>
            <a:ext cx="3111247" cy="1463040"/>
          </a:xfrm>
        </p:spPr>
        <p:txBody>
          <a:bodyPr vert="horz" lIns="91440" tIns="45720" rIns="91440" bIns="45720" rtlCol="0" anchor="ctr">
            <a:normAutofit/>
          </a:bodyPr>
          <a:lstStyle/>
          <a:p>
            <a:pPr marL="0" indent="0">
              <a:lnSpc>
                <a:spcPct val="100000"/>
              </a:lnSpc>
              <a:spcBef>
                <a:spcPts val="0"/>
              </a:spcBef>
              <a:buNone/>
            </a:pPr>
            <a:r>
              <a:rPr lang="en-US" sz="1800">
                <a:solidFill>
                  <a:schemeClr val="tx1">
                    <a:lumMod val="95000"/>
                    <a:lumOff val="5000"/>
                  </a:schemeClr>
                </a:solidFill>
              </a:rPr>
              <a:t>MINDFUL MATHEMATICS</a:t>
            </a:r>
          </a:p>
        </p:txBody>
      </p:sp>
      <p:sp>
        <p:nvSpPr>
          <p:cNvPr id="17" name="Rectangle 16">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ctrTitle" idx="4294967295"/>
          </p:nvPr>
        </p:nvSpPr>
        <p:spPr>
          <a:xfrm>
            <a:off x="965199" y="977048"/>
            <a:ext cx="7213600" cy="2960980"/>
          </a:xfrm>
        </p:spPr>
        <p:txBody>
          <a:bodyPr vert="horz" lIns="91440" tIns="45720" rIns="91440" bIns="45720" rtlCol="0" anchor="b">
            <a:normAutofit/>
          </a:bodyPr>
          <a:lstStyle/>
          <a:p>
            <a:pPr algn="just"/>
            <a:r>
              <a:rPr lang="en-US" sz="3300" spc="200" dirty="0">
                <a:solidFill>
                  <a:srgbClr val="FFFFFF"/>
                </a:solidFill>
              </a:rPr>
              <a:t>“It isn’t really a case of children choosing methods because they find them appealing or the easiest overall to do, but that they are being mindful in selecting the method that is the most appropriate for the particular numbers in a particular calculation.”</a:t>
            </a:r>
          </a:p>
        </p:txBody>
      </p:sp>
      <p:cxnSp>
        <p:nvCxnSpPr>
          <p:cNvPr id="19" name="Straight Connector 18">
            <a:extLst>
              <a:ext uri="{FF2B5EF4-FFF2-40B4-BE49-F238E27FC236}">
                <a16:creationId xmlns:a16="http://schemas.microsoft.com/office/drawing/2014/main" id="{47F95953-8E19-4C01-997F-0E959B52B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64149" y="5234457"/>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707088A5-DF1E-486D-8BEA-AB9E62FF0E35}"/>
              </a:ext>
            </a:extLst>
          </p:cNvPr>
          <p:cNvSpPr txBox="1">
            <a:spLocks/>
          </p:cNvSpPr>
          <p:nvPr/>
        </p:nvSpPr>
        <p:spPr>
          <a:xfrm>
            <a:off x="5838579" y="6081827"/>
            <a:ext cx="3346847" cy="64531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Font typeface="Tw Cen MT" panose="020B0602020104020603" pitchFamily="34" charset="0"/>
              <a:buNone/>
            </a:pPr>
            <a:r>
              <a:rPr lang="en-GB" sz="1500" dirty="0"/>
              <a:t>Askew, M. (2012) </a:t>
            </a:r>
            <a:r>
              <a:rPr lang="en-GB" sz="1500" i="1" dirty="0"/>
              <a:t>Transforming Primary Mathematics</a:t>
            </a:r>
            <a:r>
              <a:rPr lang="en-GB" sz="1500" dirty="0"/>
              <a:t>, Routledge, p.70)</a:t>
            </a:r>
          </a:p>
        </p:txBody>
      </p:sp>
    </p:spTree>
    <p:extLst>
      <p:ext uri="{BB962C8B-B14F-4D97-AF65-F5344CB8AC3E}">
        <p14:creationId xmlns:p14="http://schemas.microsoft.com/office/powerpoint/2010/main" val="376928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F034032-7629-4743-9CE7-9E4676FDB0BB}"/>
              </a:ext>
            </a:extLst>
          </p:cNvPr>
          <p:cNvSpPr>
            <a:spLocks noGrp="1"/>
          </p:cNvSpPr>
          <p:nvPr>
            <p:ph type="sldNum" sz="quarter" idx="12"/>
          </p:nvPr>
        </p:nvSpPr>
        <p:spPr>
          <a:xfrm>
            <a:off x="8127999" y="6470704"/>
            <a:ext cx="730251" cy="274320"/>
          </a:xfrm>
        </p:spPr>
        <p:txBody>
          <a:bodyPr>
            <a:normAutofit/>
          </a:bodyPr>
          <a:lstStyle/>
          <a:p>
            <a:pPr>
              <a:spcAft>
                <a:spcPts val="600"/>
              </a:spcAft>
            </a:pPr>
            <a:fld id="{98C0CDE5-970C-4CC4-BF43-0DA127E73E82}" type="slidenum">
              <a:rPr lang="en-US" noProof="0" smtClean="0"/>
              <a:pPr>
                <a:spcAft>
                  <a:spcPts val="600"/>
                </a:spcAft>
              </a:pPr>
              <a:t>11</a:t>
            </a:fld>
            <a:endParaRPr lang="en-US" noProof="0"/>
          </a:p>
        </p:txBody>
      </p:sp>
      <p:pic>
        <p:nvPicPr>
          <p:cNvPr id="2" name="Picture 1"/>
          <p:cNvPicPr>
            <a:picLocks noChangeAspect="1"/>
          </p:cNvPicPr>
          <p:nvPr/>
        </p:nvPicPr>
        <p:blipFill>
          <a:blip r:embed="rId3"/>
          <a:stretch>
            <a:fillRect/>
          </a:stretch>
        </p:blipFill>
        <p:spPr>
          <a:xfrm>
            <a:off x="480126" y="589529"/>
            <a:ext cx="8181273" cy="3805243"/>
          </a:xfrm>
          <a:prstGeom prst="rect">
            <a:avLst/>
          </a:prstGeom>
        </p:spPr>
      </p:pic>
    </p:spTree>
    <p:extLst>
      <p:ext uri="{BB962C8B-B14F-4D97-AF65-F5344CB8AC3E}">
        <p14:creationId xmlns:p14="http://schemas.microsoft.com/office/powerpoint/2010/main" val="287367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BB1A71-1D39-43C5-A56A-38D33A405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rgbClr val="FF444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BF034032-7629-4743-9CE7-9E4676FDB0BB}"/>
              </a:ext>
            </a:extLst>
          </p:cNvPr>
          <p:cNvSpPr>
            <a:spLocks noGrp="1"/>
          </p:cNvSpPr>
          <p:nvPr>
            <p:ph type="sldNum" sz="quarter" idx="12"/>
          </p:nvPr>
        </p:nvSpPr>
        <p:spPr>
          <a:xfrm>
            <a:off x="8127999" y="6470704"/>
            <a:ext cx="730251" cy="274320"/>
          </a:xfrm>
        </p:spPr>
        <p:txBody>
          <a:bodyPr>
            <a:normAutofit/>
          </a:bodyPr>
          <a:lstStyle/>
          <a:p>
            <a:pPr>
              <a:spcAft>
                <a:spcPts val="600"/>
              </a:spcAft>
            </a:pPr>
            <a:fld id="{98C0CDE5-970C-4CC4-BF43-0DA127E73E82}" type="slidenum">
              <a:rPr lang="en-US" noProof="0" smtClean="0"/>
              <a:pPr>
                <a:spcAft>
                  <a:spcPts val="600"/>
                </a:spcAft>
              </a:pPr>
              <a:t>12</a:t>
            </a:fld>
            <a:endParaRPr lang="en-US" noProof="0"/>
          </a:p>
        </p:txBody>
      </p:sp>
      <p:pic>
        <p:nvPicPr>
          <p:cNvPr id="4" name="Picture 3"/>
          <p:cNvPicPr>
            <a:picLocks noChangeAspect="1"/>
          </p:cNvPicPr>
          <p:nvPr/>
        </p:nvPicPr>
        <p:blipFill>
          <a:blip r:embed="rId3"/>
          <a:stretch>
            <a:fillRect/>
          </a:stretch>
        </p:blipFill>
        <p:spPr>
          <a:xfrm>
            <a:off x="1397220" y="113141"/>
            <a:ext cx="6349557" cy="6744859"/>
          </a:xfrm>
          <a:prstGeom prst="rect">
            <a:avLst/>
          </a:prstGeom>
        </p:spPr>
      </p:pic>
    </p:spTree>
    <p:extLst>
      <p:ext uri="{BB962C8B-B14F-4D97-AF65-F5344CB8AC3E}">
        <p14:creationId xmlns:p14="http://schemas.microsoft.com/office/powerpoint/2010/main" val="199283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F034032-7629-4743-9CE7-9E4676FDB0BB}"/>
              </a:ext>
            </a:extLst>
          </p:cNvPr>
          <p:cNvSpPr>
            <a:spLocks noGrp="1"/>
          </p:cNvSpPr>
          <p:nvPr>
            <p:ph type="sldNum" sz="quarter" idx="12"/>
          </p:nvPr>
        </p:nvSpPr>
        <p:spPr>
          <a:xfrm>
            <a:off x="8127999" y="6470704"/>
            <a:ext cx="730251" cy="274320"/>
          </a:xfrm>
        </p:spPr>
        <p:txBody>
          <a:bodyPr>
            <a:normAutofit/>
          </a:bodyPr>
          <a:lstStyle/>
          <a:p>
            <a:pPr>
              <a:spcAft>
                <a:spcPts val="600"/>
              </a:spcAft>
            </a:pPr>
            <a:fld id="{98C0CDE5-970C-4CC4-BF43-0DA127E73E82}" type="slidenum">
              <a:rPr lang="en-US" noProof="0" smtClean="0"/>
              <a:pPr>
                <a:spcAft>
                  <a:spcPts val="600"/>
                </a:spcAft>
              </a:pPr>
              <a:t>13</a:t>
            </a:fld>
            <a:endParaRPr lang="en-US" noProof="0"/>
          </a:p>
        </p:txBody>
      </p:sp>
      <p:pic>
        <p:nvPicPr>
          <p:cNvPr id="2" name="Picture 1"/>
          <p:cNvPicPr>
            <a:picLocks noChangeAspect="1"/>
          </p:cNvPicPr>
          <p:nvPr/>
        </p:nvPicPr>
        <p:blipFill>
          <a:blip r:embed="rId3"/>
          <a:stretch>
            <a:fillRect/>
          </a:stretch>
        </p:blipFill>
        <p:spPr>
          <a:xfrm>
            <a:off x="482599" y="643467"/>
            <a:ext cx="8143261" cy="4103194"/>
          </a:xfrm>
          <a:prstGeom prst="rect">
            <a:avLst/>
          </a:prstGeom>
        </p:spPr>
      </p:pic>
    </p:spTree>
    <p:extLst>
      <p:ext uri="{BB962C8B-B14F-4D97-AF65-F5344CB8AC3E}">
        <p14:creationId xmlns:p14="http://schemas.microsoft.com/office/powerpoint/2010/main" val="11990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BB1A71-1D39-43C5-A56A-38D33A405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rgbClr val="FF444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BF034032-7629-4743-9CE7-9E4676FDB0BB}"/>
              </a:ext>
            </a:extLst>
          </p:cNvPr>
          <p:cNvSpPr>
            <a:spLocks noGrp="1"/>
          </p:cNvSpPr>
          <p:nvPr>
            <p:ph type="sldNum" sz="quarter" idx="12"/>
          </p:nvPr>
        </p:nvSpPr>
        <p:spPr>
          <a:xfrm>
            <a:off x="8127999" y="6470704"/>
            <a:ext cx="730251" cy="274320"/>
          </a:xfrm>
        </p:spPr>
        <p:txBody>
          <a:bodyPr>
            <a:normAutofit/>
          </a:bodyPr>
          <a:lstStyle/>
          <a:p>
            <a:pPr>
              <a:spcAft>
                <a:spcPts val="600"/>
              </a:spcAft>
            </a:pPr>
            <a:fld id="{98C0CDE5-970C-4CC4-BF43-0DA127E73E82}" type="slidenum">
              <a:rPr lang="en-US" noProof="0" smtClean="0"/>
              <a:pPr>
                <a:spcAft>
                  <a:spcPts val="600"/>
                </a:spcAft>
              </a:pPr>
              <a:t>14</a:t>
            </a:fld>
            <a:endParaRPr lang="en-US" noProof="0"/>
          </a:p>
        </p:txBody>
      </p:sp>
      <p:pic>
        <p:nvPicPr>
          <p:cNvPr id="2" name="Picture 1"/>
          <p:cNvPicPr>
            <a:picLocks noChangeAspect="1"/>
          </p:cNvPicPr>
          <p:nvPr/>
        </p:nvPicPr>
        <p:blipFill>
          <a:blip r:embed="rId3"/>
          <a:stretch>
            <a:fillRect/>
          </a:stretch>
        </p:blipFill>
        <p:spPr>
          <a:xfrm>
            <a:off x="1477595" y="61647"/>
            <a:ext cx="6188808" cy="6841533"/>
          </a:xfrm>
          <a:prstGeom prst="rect">
            <a:avLst/>
          </a:prstGeom>
        </p:spPr>
      </p:pic>
    </p:spTree>
    <p:extLst>
      <p:ext uri="{BB962C8B-B14F-4D97-AF65-F5344CB8AC3E}">
        <p14:creationId xmlns:p14="http://schemas.microsoft.com/office/powerpoint/2010/main" val="1070473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B6BB1A71-1D39-43C5-A56A-38D33A405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rgbClr val="FF8F65"/>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p:cNvPicPr>
            <a:picLocks noChangeAspect="1"/>
          </p:cNvPicPr>
          <p:nvPr/>
        </p:nvPicPr>
        <p:blipFill>
          <a:blip r:embed="rId3"/>
          <a:stretch>
            <a:fillRect/>
          </a:stretch>
        </p:blipFill>
        <p:spPr>
          <a:xfrm>
            <a:off x="223663" y="944595"/>
            <a:ext cx="8696672" cy="4686155"/>
          </a:xfrm>
          <a:prstGeom prst="rect">
            <a:avLst/>
          </a:prstGeom>
        </p:spPr>
      </p:pic>
    </p:spTree>
    <p:extLst>
      <p:ext uri="{BB962C8B-B14F-4D97-AF65-F5344CB8AC3E}">
        <p14:creationId xmlns:p14="http://schemas.microsoft.com/office/powerpoint/2010/main" val="3241679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201166" y="643467"/>
            <a:ext cx="4741666" cy="5571066"/>
          </a:xfrm>
          <a:prstGeom prst="rect">
            <a:avLst/>
          </a:prstGeom>
        </p:spPr>
      </p:pic>
    </p:spTree>
    <p:extLst>
      <p:ext uri="{BB962C8B-B14F-4D97-AF65-F5344CB8AC3E}">
        <p14:creationId xmlns:p14="http://schemas.microsoft.com/office/powerpoint/2010/main" val="3469239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7B99-EEBA-4467-9F4C-9676D210AFC3}"/>
              </a:ext>
            </a:extLst>
          </p:cNvPr>
          <p:cNvSpPr>
            <a:spLocks noGrp="1"/>
          </p:cNvSpPr>
          <p:nvPr>
            <p:ph type="title"/>
          </p:nvPr>
        </p:nvSpPr>
        <p:spPr>
          <a:xfrm>
            <a:off x="768096" y="-113284"/>
            <a:ext cx="7290054" cy="1499616"/>
          </a:xfrm>
        </p:spPr>
        <p:txBody>
          <a:bodyPr/>
          <a:lstStyle/>
          <a:p>
            <a:r>
              <a:rPr lang="en-US" dirty="0"/>
              <a:t>What you could Focus on at Home</a:t>
            </a:r>
            <a:endParaRPr lang="en-GB" dirty="0"/>
          </a:p>
        </p:txBody>
      </p:sp>
      <p:sp>
        <p:nvSpPr>
          <p:cNvPr id="3" name="Content Placeholder 2">
            <a:extLst>
              <a:ext uri="{FF2B5EF4-FFF2-40B4-BE49-F238E27FC236}">
                <a16:creationId xmlns:a16="http://schemas.microsoft.com/office/drawing/2014/main" id="{05E7F48F-6E6D-41D2-BE5A-5D8671A0D12C}"/>
              </a:ext>
            </a:extLst>
          </p:cNvPr>
          <p:cNvSpPr>
            <a:spLocks noGrp="1"/>
          </p:cNvSpPr>
          <p:nvPr>
            <p:ph idx="1"/>
          </p:nvPr>
        </p:nvSpPr>
        <p:spPr>
          <a:xfrm>
            <a:off x="514096" y="990600"/>
            <a:ext cx="7544054" cy="5778500"/>
          </a:xfrm>
        </p:spPr>
        <p:txBody>
          <a:bodyPr>
            <a:normAutofit/>
          </a:bodyPr>
          <a:lstStyle/>
          <a:p>
            <a:r>
              <a:rPr lang="en-US" sz="2800" u="sng" dirty="0"/>
              <a:t>Year 3</a:t>
            </a:r>
          </a:p>
          <a:p>
            <a:pPr>
              <a:buFont typeface="Wingdings" panose="05000000000000000000" pitchFamily="2" charset="2"/>
              <a:buChar char="q"/>
            </a:pPr>
            <a:r>
              <a:rPr lang="en-GB" sz="2800" dirty="0"/>
              <a:t>4 operations</a:t>
            </a:r>
          </a:p>
          <a:p>
            <a:pPr>
              <a:buFont typeface="Wingdings" panose="05000000000000000000" pitchFamily="2" charset="2"/>
              <a:buChar char="q"/>
            </a:pPr>
            <a:r>
              <a:rPr lang="en-GB" sz="2800" dirty="0"/>
              <a:t>Times tables- TTRS</a:t>
            </a:r>
          </a:p>
          <a:p>
            <a:pPr>
              <a:buFont typeface="Wingdings" panose="05000000000000000000" pitchFamily="2" charset="2"/>
              <a:buChar char="q"/>
            </a:pPr>
            <a:r>
              <a:rPr lang="en-GB" sz="2800" dirty="0"/>
              <a:t>Place value</a:t>
            </a:r>
          </a:p>
          <a:p>
            <a:pPr marL="0" indent="0">
              <a:buNone/>
            </a:pPr>
            <a:endParaRPr lang="en-GB" sz="2800" dirty="0"/>
          </a:p>
          <a:p>
            <a:pPr marL="0" indent="0">
              <a:buNone/>
            </a:pPr>
            <a:r>
              <a:rPr lang="en-GB" sz="2800" u="sng" dirty="0"/>
              <a:t>Year 4</a:t>
            </a:r>
          </a:p>
          <a:p>
            <a:pPr>
              <a:buFont typeface="Wingdings" panose="05000000000000000000" pitchFamily="2" charset="2"/>
              <a:buChar char="q"/>
            </a:pPr>
            <a:r>
              <a:rPr lang="en-GB" sz="2800" dirty="0"/>
              <a:t>4 operations</a:t>
            </a:r>
          </a:p>
          <a:p>
            <a:pPr>
              <a:buFont typeface="Wingdings" panose="05000000000000000000" pitchFamily="2" charset="2"/>
              <a:buChar char="q"/>
            </a:pPr>
            <a:r>
              <a:rPr lang="en-GB" sz="2800" dirty="0"/>
              <a:t>Times tables- TTRS</a:t>
            </a:r>
          </a:p>
          <a:p>
            <a:pPr>
              <a:buFont typeface="Wingdings" panose="05000000000000000000" pitchFamily="2" charset="2"/>
              <a:buChar char="q"/>
            </a:pPr>
            <a:r>
              <a:rPr lang="en-GB" sz="2800" dirty="0"/>
              <a:t>Decimals</a:t>
            </a:r>
          </a:p>
          <a:p>
            <a:pPr>
              <a:buFont typeface="Wingdings" panose="05000000000000000000" pitchFamily="2" charset="2"/>
              <a:buChar char="q"/>
            </a:pPr>
            <a:r>
              <a:rPr lang="en-GB" sz="2800" dirty="0"/>
              <a:t>Fractions</a:t>
            </a:r>
          </a:p>
        </p:txBody>
      </p:sp>
    </p:spTree>
    <p:extLst>
      <p:ext uri="{BB962C8B-B14F-4D97-AF65-F5344CB8AC3E}">
        <p14:creationId xmlns:p14="http://schemas.microsoft.com/office/powerpoint/2010/main" val="122193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0030" y="730457"/>
            <a:ext cx="3011179" cy="3034857"/>
          </a:xfrm>
        </p:spPr>
        <p:txBody>
          <a:bodyPr vert="horz" lIns="91440" tIns="45720" rIns="91440" bIns="45720" rtlCol="0" anchor="b">
            <a:normAutofit/>
          </a:bodyPr>
          <a:lstStyle/>
          <a:p>
            <a:r>
              <a:rPr lang="en-US" sz="3800" kern="1200" cap="all" spc="200" baseline="0" dirty="0">
                <a:solidFill>
                  <a:schemeClr val="tx1">
                    <a:lumMod val="95000"/>
                    <a:lumOff val="5000"/>
                  </a:schemeClr>
                </a:solidFill>
                <a:latin typeface="+mj-lt"/>
                <a:ea typeface="+mj-ea"/>
                <a:cs typeface="+mj-cs"/>
              </a:rPr>
              <a:t>Any questions?</a:t>
            </a:r>
            <a:br>
              <a:rPr lang="en-US" sz="3800" kern="1200" cap="all" spc="200" baseline="0" dirty="0">
                <a:solidFill>
                  <a:schemeClr val="tx1">
                    <a:lumMod val="95000"/>
                    <a:lumOff val="5000"/>
                  </a:schemeClr>
                </a:solidFill>
                <a:latin typeface="+mj-lt"/>
                <a:ea typeface="+mj-ea"/>
                <a:cs typeface="+mj-cs"/>
              </a:rPr>
            </a:br>
            <a:br>
              <a:rPr lang="en-US" sz="3800" kern="1200" cap="all" spc="200" baseline="0" dirty="0">
                <a:solidFill>
                  <a:schemeClr val="tx1">
                    <a:lumMod val="95000"/>
                    <a:lumOff val="5000"/>
                  </a:schemeClr>
                </a:solidFill>
                <a:latin typeface="+mj-lt"/>
                <a:ea typeface="+mj-ea"/>
                <a:cs typeface="+mj-cs"/>
              </a:rPr>
            </a:br>
            <a:endParaRPr lang="en-US" sz="3800" kern="1200" cap="all" spc="200" baseline="0" dirty="0">
              <a:solidFill>
                <a:schemeClr val="tx1">
                  <a:lumMod val="95000"/>
                  <a:lumOff val="5000"/>
                </a:schemeClr>
              </a:solidFill>
              <a:latin typeface="+mj-lt"/>
              <a:ea typeface="+mj-ea"/>
              <a:cs typeface="+mj-cs"/>
            </a:endParaRPr>
          </a:p>
        </p:txBody>
      </p:sp>
      <p:cxnSp>
        <p:nvCxnSpPr>
          <p:cNvPr id="17" name="Straight Connector 16">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23" y="3765314"/>
            <a:ext cx="24003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Graphic 5" descr="Question mark">
            <a:extLst>
              <a:ext uri="{FF2B5EF4-FFF2-40B4-BE49-F238E27FC236}">
                <a16:creationId xmlns:a16="http://schemas.microsoft.com/office/drawing/2014/main" id="{0C3A212A-7154-45E2-B2CB-39A944C41D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1238" y="843137"/>
            <a:ext cx="5172702" cy="5172702"/>
          </a:xfrm>
          <a:prstGeom prst="rect">
            <a:avLst/>
          </a:prstGeom>
        </p:spPr>
      </p:pic>
    </p:spTree>
    <p:extLst>
      <p:ext uri="{BB962C8B-B14F-4D97-AF65-F5344CB8AC3E}">
        <p14:creationId xmlns:p14="http://schemas.microsoft.com/office/powerpoint/2010/main" val="384217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B6BB1A71-1D39-43C5-A56A-38D33A405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rgbClr val="FF8F6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1742B8D5-B969-498B-B076-6648C1B27DB7}"/>
              </a:ext>
            </a:extLst>
          </p:cNvPr>
          <p:cNvSpPr txBox="1"/>
          <p:nvPr/>
        </p:nvSpPr>
        <p:spPr>
          <a:xfrm>
            <a:off x="548640" y="638310"/>
            <a:ext cx="7772400" cy="4832092"/>
          </a:xfrm>
          <a:prstGeom prst="rect">
            <a:avLst/>
          </a:prstGeom>
          <a:noFill/>
        </p:spPr>
        <p:txBody>
          <a:bodyPr wrap="square">
            <a:spAutoFit/>
          </a:bodyPr>
          <a:lstStyle/>
          <a:p>
            <a:r>
              <a:rPr lang="en-GB" sz="2800" dirty="0"/>
              <a:t>Year 4 Multiplication Tables Check (MTC) 2023</a:t>
            </a:r>
          </a:p>
          <a:p>
            <a:endParaRPr lang="en-GB" sz="2800" dirty="0"/>
          </a:p>
          <a:p>
            <a:endParaRPr lang="en-GB" sz="2800" dirty="0"/>
          </a:p>
          <a:p>
            <a:pPr marL="285750" indent="-285750">
              <a:buFont typeface="Arial" panose="020B0604020202020204" pitchFamily="34" charset="0"/>
              <a:buChar char="•"/>
            </a:pPr>
            <a:r>
              <a:rPr lang="en-GB" sz="2800" dirty="0"/>
              <a:t>Compulsory- 2 week period starting Monday 5</a:t>
            </a:r>
            <a:r>
              <a:rPr lang="en-GB" sz="2800" baseline="30000" dirty="0"/>
              <a:t>th</a:t>
            </a:r>
            <a:r>
              <a:rPr lang="en-GB" sz="2800" dirty="0"/>
              <a:t> June 2023</a:t>
            </a:r>
          </a:p>
          <a:p>
            <a:pPr marL="285750" indent="-285750">
              <a:buFont typeface="Arial" panose="020B0604020202020204" pitchFamily="34" charset="0"/>
              <a:buChar char="•"/>
            </a:pPr>
            <a:r>
              <a:rPr lang="en-GB" sz="2800" dirty="0"/>
              <a:t>On screen- answering multiplication questions against the clock</a:t>
            </a:r>
          </a:p>
          <a:p>
            <a:pPr marL="285750" indent="-285750">
              <a:buFont typeface="Arial" panose="020B0604020202020204" pitchFamily="34" charset="0"/>
              <a:buChar char="•"/>
            </a:pPr>
            <a:r>
              <a:rPr lang="en-GB" sz="2800" dirty="0"/>
              <a:t>6 seconds to answer each question- 25 questions</a:t>
            </a:r>
          </a:p>
          <a:p>
            <a:pPr marL="285750" indent="-285750">
              <a:buFont typeface="Arial" panose="020B0604020202020204" pitchFamily="34" charset="0"/>
              <a:buChar char="•"/>
            </a:pPr>
            <a:r>
              <a:rPr lang="en-GB" sz="2800" dirty="0"/>
              <a:t>F</a:t>
            </a:r>
            <a:r>
              <a:rPr lang="en-GB" sz="2800" i="0" dirty="0">
                <a:effectLst/>
              </a:rPr>
              <a:t>rom 2 to 12 times tables- focus on the 6, 7, 8, 9 and 12 times tables</a:t>
            </a:r>
            <a:endParaRPr lang="en-GB" sz="2800" dirty="0"/>
          </a:p>
          <a:p>
            <a:pPr marL="285750" indent="-285750">
              <a:buFont typeface="Arial" panose="020B0604020202020204" pitchFamily="34" charset="0"/>
              <a:buChar char="•"/>
            </a:pPr>
            <a:r>
              <a:rPr lang="en-GB" sz="2800" dirty="0"/>
              <a:t>No pass mark</a:t>
            </a:r>
          </a:p>
        </p:txBody>
      </p:sp>
    </p:spTree>
    <p:extLst>
      <p:ext uri="{BB962C8B-B14F-4D97-AF65-F5344CB8AC3E}">
        <p14:creationId xmlns:p14="http://schemas.microsoft.com/office/powerpoint/2010/main" val="366735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6013704" cy="1499616"/>
          </a:xfrm>
        </p:spPr>
        <p:txBody>
          <a:bodyPr>
            <a:normAutofit/>
          </a:bodyPr>
          <a:lstStyle/>
          <a:p>
            <a:r>
              <a:rPr lang="en-GB" dirty="0"/>
              <a:t>Mastery Approach to maths</a:t>
            </a:r>
          </a:p>
        </p:txBody>
      </p:sp>
      <p:sp>
        <p:nvSpPr>
          <p:cNvPr id="3" name="Content Placeholder 2"/>
          <p:cNvSpPr>
            <a:spLocks noGrp="1"/>
          </p:cNvSpPr>
          <p:nvPr>
            <p:ph idx="1"/>
          </p:nvPr>
        </p:nvSpPr>
        <p:spPr>
          <a:xfrm>
            <a:off x="768096" y="1892300"/>
            <a:ext cx="6013703" cy="4417060"/>
          </a:xfrm>
        </p:spPr>
        <p:txBody>
          <a:bodyPr>
            <a:normAutofit/>
          </a:bodyPr>
          <a:lstStyle/>
          <a:p>
            <a:r>
              <a:rPr lang="en-GB" sz="2400" dirty="0"/>
              <a:t>Mastering maths means that the children are acquiring a deep, long-term, secure and adaptable understanding of the subject.</a:t>
            </a:r>
          </a:p>
          <a:p>
            <a:r>
              <a:rPr lang="en-GB" sz="2400" dirty="0"/>
              <a:t>The phrase ‘teaching for mastery’ describes the elements of classroom practice and school organisation that combine to give St Mary’s children the best chances of mastering maths.</a:t>
            </a:r>
          </a:p>
          <a:p>
            <a:r>
              <a:rPr lang="en-GB" sz="2400" dirty="0"/>
              <a:t>Achieving mastery means acquiring a solid enough understanding of the maths that’s been taught to enable pupils to move on to more advanced material.</a:t>
            </a:r>
          </a:p>
          <a:p>
            <a:pPr>
              <a:buFont typeface="Courier New" panose="02070309020205020404" pitchFamily="49" charset="0"/>
              <a:buChar char="o"/>
            </a:pPr>
            <a:endParaRPr lang="en-GB" sz="2400"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707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0030" y="730457"/>
            <a:ext cx="3011179" cy="3034857"/>
          </a:xfrm>
        </p:spPr>
        <p:txBody>
          <a:bodyPr vert="horz" lIns="91440" tIns="45720" rIns="91440" bIns="45720" rtlCol="0" anchor="b">
            <a:normAutofit/>
          </a:bodyPr>
          <a:lstStyle/>
          <a:p>
            <a:r>
              <a:rPr lang="en-US" sz="3800" kern="1200" cap="all" spc="200" baseline="0" dirty="0">
                <a:solidFill>
                  <a:schemeClr val="tx1">
                    <a:lumMod val="95000"/>
                    <a:lumOff val="5000"/>
                  </a:schemeClr>
                </a:solidFill>
                <a:latin typeface="+mj-lt"/>
                <a:ea typeface="+mj-ea"/>
                <a:cs typeface="+mj-cs"/>
              </a:rPr>
              <a:t>Any questions?</a:t>
            </a:r>
            <a:br>
              <a:rPr lang="en-US" sz="3800" kern="1200" cap="all" spc="200" baseline="0" dirty="0">
                <a:solidFill>
                  <a:schemeClr val="tx1">
                    <a:lumMod val="95000"/>
                    <a:lumOff val="5000"/>
                  </a:schemeClr>
                </a:solidFill>
                <a:latin typeface="+mj-lt"/>
                <a:ea typeface="+mj-ea"/>
                <a:cs typeface="+mj-cs"/>
              </a:rPr>
            </a:br>
            <a:br>
              <a:rPr lang="en-US" sz="3800" kern="1200" cap="all" spc="200" baseline="0" dirty="0">
                <a:solidFill>
                  <a:schemeClr val="tx1">
                    <a:lumMod val="95000"/>
                    <a:lumOff val="5000"/>
                  </a:schemeClr>
                </a:solidFill>
                <a:latin typeface="+mj-lt"/>
                <a:ea typeface="+mj-ea"/>
                <a:cs typeface="+mj-cs"/>
              </a:rPr>
            </a:br>
            <a:endParaRPr lang="en-US" sz="3800" kern="1200" cap="all" spc="200" baseline="0" dirty="0">
              <a:solidFill>
                <a:schemeClr val="tx1">
                  <a:lumMod val="95000"/>
                  <a:lumOff val="5000"/>
                </a:schemeClr>
              </a:solidFill>
              <a:latin typeface="+mj-lt"/>
              <a:ea typeface="+mj-ea"/>
              <a:cs typeface="+mj-cs"/>
            </a:endParaRPr>
          </a:p>
        </p:txBody>
      </p:sp>
      <p:cxnSp>
        <p:nvCxnSpPr>
          <p:cNvPr id="17" name="Straight Connector 16">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23" y="3765314"/>
            <a:ext cx="24003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Graphic 5" descr="Question mark">
            <a:extLst>
              <a:ext uri="{FF2B5EF4-FFF2-40B4-BE49-F238E27FC236}">
                <a16:creationId xmlns:a16="http://schemas.microsoft.com/office/drawing/2014/main" id="{0C3A212A-7154-45E2-B2CB-39A944C41D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1238" y="843137"/>
            <a:ext cx="5172702" cy="5172702"/>
          </a:xfrm>
          <a:prstGeom prst="rect">
            <a:avLst/>
          </a:prstGeom>
        </p:spPr>
      </p:pic>
    </p:spTree>
    <p:extLst>
      <p:ext uri="{BB962C8B-B14F-4D97-AF65-F5344CB8AC3E}">
        <p14:creationId xmlns:p14="http://schemas.microsoft.com/office/powerpoint/2010/main" val="390593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Mastery Approach to maths</a:t>
            </a:r>
          </a:p>
        </p:txBody>
      </p:sp>
      <p:sp>
        <p:nvSpPr>
          <p:cNvPr id="3" name="Content Placeholder 2"/>
          <p:cNvSpPr>
            <a:spLocks noGrp="1"/>
          </p:cNvSpPr>
          <p:nvPr>
            <p:ph idx="1"/>
          </p:nvPr>
        </p:nvSpPr>
        <p:spPr>
          <a:xfrm>
            <a:off x="215154" y="1869679"/>
            <a:ext cx="8638389" cy="4023360"/>
          </a:xfrm>
        </p:spPr>
        <p:txBody>
          <a:bodyPr>
            <a:noAutofit/>
          </a:bodyPr>
          <a:lstStyle/>
          <a:p>
            <a:pPr marL="0" indent="0" algn="ctr">
              <a:buNone/>
            </a:pPr>
            <a:r>
              <a:rPr lang="en-GB" sz="4000" dirty="0"/>
              <a:t>Acquiring mastery of mathematics is something for </a:t>
            </a:r>
            <a:r>
              <a:rPr lang="en-GB" sz="4000" i="1" dirty="0"/>
              <a:t>all</a:t>
            </a:r>
            <a:r>
              <a:rPr lang="en-GB" sz="4000" dirty="0"/>
              <a:t> pupils.</a:t>
            </a:r>
          </a:p>
          <a:p>
            <a:pPr marL="0" indent="0" algn="ctr">
              <a:buNone/>
            </a:pPr>
            <a:r>
              <a:rPr lang="en-GB" sz="4000" dirty="0"/>
              <a:t>Teaching for mastery approaches </a:t>
            </a:r>
            <a:r>
              <a:rPr lang="en-GB" sz="4000" i="1" dirty="0"/>
              <a:t>can </a:t>
            </a:r>
            <a:r>
              <a:rPr lang="en-GB" sz="4000" dirty="0"/>
              <a:t>enable all pupils (with only a tiny proportion of exceptions) to succeed in maths.</a:t>
            </a:r>
            <a:endParaRPr lang="en-GB" sz="4800" dirty="0"/>
          </a:p>
        </p:txBody>
      </p:sp>
    </p:spTree>
    <p:extLst>
      <p:ext uri="{BB962C8B-B14F-4D97-AF65-F5344CB8AC3E}">
        <p14:creationId xmlns:p14="http://schemas.microsoft.com/office/powerpoint/2010/main" val="171426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65F1FB-88AD-4C33-8456-49272EFD3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4CFFEC7-E77E-419D-B1B5-335DA4C74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1"/>
            <a:ext cx="5293730"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19125" y="685800"/>
            <a:ext cx="4654040" cy="5575300"/>
          </a:xfrm>
        </p:spPr>
        <p:txBody>
          <a:bodyPr anchor="ctr">
            <a:normAutofit lnSpcReduction="10000"/>
          </a:bodyPr>
          <a:lstStyle/>
          <a:p>
            <a:pPr>
              <a:buFont typeface="Courier New" panose="02070309020205020404" pitchFamily="49" charset="0"/>
              <a:buChar char="o"/>
            </a:pPr>
            <a:r>
              <a:rPr lang="en-GB" sz="2800" b="1" dirty="0">
                <a:solidFill>
                  <a:srgbClr val="FFFFFF"/>
                </a:solidFill>
              </a:rPr>
              <a:t>Whole class moves through content at the same pace</a:t>
            </a:r>
          </a:p>
          <a:p>
            <a:pPr>
              <a:buFont typeface="Courier New" panose="02070309020205020404" pitchFamily="49" charset="0"/>
              <a:buChar char="o"/>
            </a:pPr>
            <a:r>
              <a:rPr lang="en-GB" sz="2800" b="1" dirty="0">
                <a:solidFill>
                  <a:srgbClr val="FFFFFF"/>
                </a:solidFill>
              </a:rPr>
              <a:t>Time to think deeply about the maths</a:t>
            </a:r>
          </a:p>
          <a:p>
            <a:pPr>
              <a:buFont typeface="Courier New" panose="02070309020205020404" pitchFamily="49" charset="0"/>
              <a:buChar char="o"/>
            </a:pPr>
            <a:r>
              <a:rPr lang="en-GB" sz="2800" b="1" dirty="0">
                <a:solidFill>
                  <a:srgbClr val="FFFFFF"/>
                </a:solidFill>
              </a:rPr>
              <a:t>Builds self-confidence in learners</a:t>
            </a:r>
          </a:p>
          <a:p>
            <a:pPr>
              <a:buFont typeface="Courier New" panose="02070309020205020404" pitchFamily="49" charset="0"/>
              <a:buChar char="o"/>
            </a:pPr>
            <a:r>
              <a:rPr lang="en-GB" sz="2800" b="1" dirty="0">
                <a:solidFill>
                  <a:srgbClr val="FFFFFF"/>
                </a:solidFill>
              </a:rPr>
              <a:t>Differentiates through depth rather than acceleration</a:t>
            </a:r>
          </a:p>
          <a:p>
            <a:pPr marL="0" indent="0">
              <a:buNone/>
            </a:pPr>
            <a:endParaRPr lang="en-GB" sz="2800" dirty="0"/>
          </a:p>
          <a:p>
            <a:pPr>
              <a:buFont typeface="Arial" panose="020B0604020202020204" pitchFamily="34" charset="0"/>
              <a:buChar char="•"/>
            </a:pPr>
            <a:r>
              <a:rPr lang="en-GB" sz="2800" dirty="0"/>
              <a:t>Fluency</a:t>
            </a:r>
          </a:p>
          <a:p>
            <a:pPr>
              <a:buFont typeface="Arial" panose="020B0604020202020204" pitchFamily="34" charset="0"/>
              <a:buChar char="•"/>
            </a:pPr>
            <a:r>
              <a:rPr lang="en-GB" sz="2800" dirty="0"/>
              <a:t>Reasoning</a:t>
            </a:r>
          </a:p>
          <a:p>
            <a:pPr>
              <a:buFont typeface="Arial" panose="020B0604020202020204" pitchFamily="34" charset="0"/>
              <a:buChar char="•"/>
            </a:pPr>
            <a:r>
              <a:rPr lang="en-GB" sz="2800" dirty="0"/>
              <a:t>Problem solving</a:t>
            </a:r>
            <a:endParaRPr lang="en-GB" sz="2800" dirty="0">
              <a:solidFill>
                <a:srgbClr val="FFFFFF"/>
              </a:solidFill>
            </a:endParaRPr>
          </a:p>
        </p:txBody>
      </p:sp>
      <p:sp>
        <p:nvSpPr>
          <p:cNvPr id="12" name="Rectangle 11">
            <a:extLst>
              <a:ext uri="{FF2B5EF4-FFF2-40B4-BE49-F238E27FC236}">
                <a16:creationId xmlns:a16="http://schemas.microsoft.com/office/drawing/2014/main" id="{C575C10F-5FA1-48E0-9E3A-852A33AFD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21990" y="965200"/>
            <a:ext cx="2502885" cy="4815596"/>
          </a:xfrm>
        </p:spPr>
        <p:txBody>
          <a:bodyPr>
            <a:normAutofit/>
          </a:bodyPr>
          <a:lstStyle/>
          <a:p>
            <a:r>
              <a:rPr lang="en-GB" dirty="0">
                <a:solidFill>
                  <a:srgbClr val="FFFFFF"/>
                </a:solidFill>
              </a:rPr>
              <a:t>Mastery Approach to maths</a:t>
            </a:r>
          </a:p>
        </p:txBody>
      </p:sp>
    </p:spTree>
    <p:extLst>
      <p:ext uri="{BB962C8B-B14F-4D97-AF65-F5344CB8AC3E}">
        <p14:creationId xmlns:p14="http://schemas.microsoft.com/office/powerpoint/2010/main" val="93659570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78" y="-289918"/>
            <a:ext cx="7290054" cy="1499616"/>
          </a:xfrm>
        </p:spPr>
        <p:txBody>
          <a:bodyPr/>
          <a:lstStyle/>
          <a:p>
            <a:r>
              <a:rPr lang="en-GB" dirty="0"/>
              <a:t>White Rose lesson structure</a:t>
            </a:r>
          </a:p>
        </p:txBody>
      </p:sp>
      <p:sp>
        <p:nvSpPr>
          <p:cNvPr id="3" name="Content Placeholder 2"/>
          <p:cNvSpPr>
            <a:spLocks noGrp="1"/>
          </p:cNvSpPr>
          <p:nvPr>
            <p:ph idx="1"/>
          </p:nvPr>
        </p:nvSpPr>
        <p:spPr>
          <a:xfrm>
            <a:off x="466882" y="640080"/>
            <a:ext cx="7290055" cy="4023360"/>
          </a:xfrm>
        </p:spPr>
        <p:txBody>
          <a:bodyPr/>
          <a:lstStyle/>
          <a:p>
            <a:r>
              <a:rPr lang="en-GB" dirty="0"/>
              <a:t>Starts with Flashback 4</a:t>
            </a:r>
          </a:p>
        </p:txBody>
      </p:sp>
      <p:pic>
        <p:nvPicPr>
          <p:cNvPr id="4" name="Picture 3"/>
          <p:cNvPicPr>
            <a:picLocks noChangeAspect="1"/>
          </p:cNvPicPr>
          <p:nvPr/>
        </p:nvPicPr>
        <p:blipFill>
          <a:blip r:embed="rId3"/>
          <a:stretch>
            <a:fillRect/>
          </a:stretch>
        </p:blipFill>
        <p:spPr>
          <a:xfrm>
            <a:off x="196778" y="887884"/>
            <a:ext cx="7962385" cy="5157072"/>
          </a:xfrm>
          <a:prstGeom prst="rect">
            <a:avLst/>
          </a:prstGeom>
        </p:spPr>
      </p:pic>
    </p:spTree>
    <p:extLst>
      <p:ext uri="{BB962C8B-B14F-4D97-AF65-F5344CB8AC3E}">
        <p14:creationId xmlns:p14="http://schemas.microsoft.com/office/powerpoint/2010/main" val="354729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318" y="5029781"/>
            <a:ext cx="7659140" cy="1032189"/>
          </a:xfrm>
        </p:spPr>
        <p:txBody>
          <a:bodyPr>
            <a:normAutofit fontScale="92500" lnSpcReduction="10000"/>
          </a:bodyPr>
          <a:lstStyle/>
          <a:p>
            <a:pPr marL="0" indent="0" algn="ctr" fontAlgn="base">
              <a:buNone/>
            </a:pPr>
            <a:endParaRPr lang="en-GB" sz="2100" dirty="0">
              <a:cs typeface="Arial" panose="020B0604020202020204" pitchFamily="34" charset="0"/>
            </a:endParaRPr>
          </a:p>
          <a:p>
            <a:pPr algn="ctr" fontAlgn="base"/>
            <a:r>
              <a:rPr lang="en-GB" sz="2100" dirty="0">
                <a:cs typeface="Arial" panose="020B0604020202020204" pitchFamily="34" charset="0"/>
              </a:rPr>
              <a:t>The 2019 papers had the</a:t>
            </a:r>
            <a:r>
              <a:rPr lang="en-GB" sz="2100" b="1" i="1" dirty="0">
                <a:cs typeface="Arial" panose="020B0604020202020204" pitchFamily="34" charset="0"/>
              </a:rPr>
              <a:t> greatest number of Year 3/4 curriculum content ever assessed.</a:t>
            </a:r>
            <a:r>
              <a:rPr lang="en-GB" sz="2100" dirty="0">
                <a:cs typeface="Arial" panose="020B0604020202020204" pitchFamily="34" charset="0"/>
              </a:rPr>
              <a:t> </a:t>
            </a:r>
          </a:p>
        </p:txBody>
      </p:sp>
      <p:pic>
        <p:nvPicPr>
          <p:cNvPr id="4" name="Picture 3"/>
          <p:cNvPicPr>
            <a:picLocks noChangeAspect="1"/>
          </p:cNvPicPr>
          <p:nvPr/>
        </p:nvPicPr>
        <p:blipFill>
          <a:blip r:embed="rId3"/>
          <a:stretch>
            <a:fillRect/>
          </a:stretch>
        </p:blipFill>
        <p:spPr>
          <a:xfrm>
            <a:off x="0" y="904773"/>
            <a:ext cx="9088631" cy="4225491"/>
          </a:xfrm>
          <a:prstGeom prst="rect">
            <a:avLst/>
          </a:prstGeom>
        </p:spPr>
      </p:pic>
      <p:sp>
        <p:nvSpPr>
          <p:cNvPr id="2" name="TextBox 1"/>
          <p:cNvSpPr txBox="1"/>
          <p:nvPr/>
        </p:nvSpPr>
        <p:spPr>
          <a:xfrm>
            <a:off x="2399560" y="211756"/>
            <a:ext cx="4143378" cy="646331"/>
          </a:xfrm>
          <a:prstGeom prst="rect">
            <a:avLst/>
          </a:prstGeom>
          <a:noFill/>
        </p:spPr>
        <p:txBody>
          <a:bodyPr wrap="none" rtlCol="0">
            <a:spAutoFit/>
          </a:bodyPr>
          <a:lstStyle/>
          <a:p>
            <a:pPr algn="ctr"/>
            <a:r>
              <a:rPr lang="en-GB" sz="3600" u="sng" dirty="0">
                <a:latin typeface="+mj-lt"/>
                <a:cs typeface="Arial" panose="020B0604020202020204" pitchFamily="34" charset="0"/>
              </a:rPr>
              <a:t>So why do we use flashback?</a:t>
            </a:r>
          </a:p>
        </p:txBody>
      </p:sp>
    </p:spTree>
    <p:extLst>
      <p:ext uri="{BB962C8B-B14F-4D97-AF65-F5344CB8AC3E}">
        <p14:creationId xmlns:p14="http://schemas.microsoft.com/office/powerpoint/2010/main" val="395003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2000" kern="1200" cap="all" spc="200" baseline="0" dirty="0">
                <a:solidFill>
                  <a:srgbClr val="FFFFFF"/>
                </a:solidFill>
                <a:latin typeface="+mj-lt"/>
                <a:ea typeface="+mj-ea"/>
                <a:cs typeface="+mj-cs"/>
              </a:rPr>
              <a:t>It was interesting to see how many pupils correctly answered Paper 3, Q14 which assessed pupils’ knowledge on the days in a  month – a year 3 objective</a:t>
            </a:r>
          </a:p>
        </p:txBody>
      </p:sp>
      <p:pic>
        <p:nvPicPr>
          <p:cNvPr id="4" name="Picture 3"/>
          <p:cNvPicPr>
            <a:picLocks noChangeAspect="1"/>
          </p:cNvPicPr>
          <p:nvPr/>
        </p:nvPicPr>
        <p:blipFill>
          <a:blip r:embed="rId3"/>
          <a:stretch>
            <a:fillRect/>
          </a:stretch>
        </p:blipFill>
        <p:spPr>
          <a:xfrm>
            <a:off x="475707" y="1310720"/>
            <a:ext cx="8188233" cy="1965176"/>
          </a:xfrm>
          <a:prstGeom prst="rect">
            <a:avLst/>
          </a:prstGeom>
        </p:spPr>
      </p:pic>
      <p:cxnSp>
        <p:nvCxnSpPr>
          <p:cNvPr id="19" name="Straight Connector 18">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304880"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22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38" y="-264638"/>
            <a:ext cx="7290054" cy="1499616"/>
          </a:xfrm>
        </p:spPr>
        <p:txBody>
          <a:bodyPr/>
          <a:lstStyle/>
          <a:p>
            <a:r>
              <a:rPr lang="en-GB" dirty="0"/>
              <a:t>White Rose lesson structure</a:t>
            </a:r>
          </a:p>
        </p:txBody>
      </p:sp>
      <p:pic>
        <p:nvPicPr>
          <p:cNvPr id="6" name="Picture 5"/>
          <p:cNvPicPr>
            <a:picLocks noChangeAspect="1"/>
          </p:cNvPicPr>
          <p:nvPr/>
        </p:nvPicPr>
        <p:blipFill>
          <a:blip r:embed="rId3"/>
          <a:stretch>
            <a:fillRect/>
          </a:stretch>
        </p:blipFill>
        <p:spPr>
          <a:xfrm>
            <a:off x="5542617" y="981775"/>
            <a:ext cx="3940429" cy="5093248"/>
          </a:xfrm>
          <a:prstGeom prst="rect">
            <a:avLst/>
          </a:prstGeom>
        </p:spPr>
      </p:pic>
      <p:pic>
        <p:nvPicPr>
          <p:cNvPr id="3" name="Picture 2"/>
          <p:cNvPicPr>
            <a:picLocks noChangeAspect="1"/>
          </p:cNvPicPr>
          <p:nvPr/>
        </p:nvPicPr>
        <p:blipFill>
          <a:blip r:embed="rId4"/>
          <a:stretch>
            <a:fillRect/>
          </a:stretch>
        </p:blipFill>
        <p:spPr>
          <a:xfrm>
            <a:off x="18812" y="1394381"/>
            <a:ext cx="5636821" cy="4096323"/>
          </a:xfrm>
          <a:prstGeom prst="rect">
            <a:avLst/>
          </a:prstGeom>
        </p:spPr>
      </p:pic>
    </p:spTree>
    <p:extLst>
      <p:ext uri="{BB962C8B-B14F-4D97-AF65-F5344CB8AC3E}">
        <p14:creationId xmlns:p14="http://schemas.microsoft.com/office/powerpoint/2010/main" val="1237632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64852" y="4735775"/>
            <a:ext cx="5255248" cy="1245732"/>
          </a:xfrm>
        </p:spPr>
        <p:txBody>
          <a:bodyPr anchor="t">
            <a:normAutofit/>
          </a:bodyPr>
          <a:lstStyle/>
          <a:p>
            <a:r>
              <a:rPr lang="en-GB">
                <a:solidFill>
                  <a:srgbClr val="FFFFFF"/>
                </a:solidFill>
              </a:rPr>
              <a:t>Mental Maths</a:t>
            </a:r>
          </a:p>
        </p:txBody>
      </p:sp>
      <p:sp>
        <p:nvSpPr>
          <p:cNvPr id="12"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3434" y="2290355"/>
            <a:ext cx="5571069" cy="2277283"/>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164851" y="965864"/>
            <a:ext cx="5255249" cy="3450370"/>
          </a:xfrm>
        </p:spPr>
        <p:txBody>
          <a:bodyPr anchor="b">
            <a:normAutofit fontScale="92500"/>
          </a:bodyPr>
          <a:lstStyle/>
          <a:p>
            <a:pPr lvl="0" algn="just"/>
            <a:r>
              <a:rPr lang="en-GB" sz="4000" dirty="0">
                <a:solidFill>
                  <a:srgbClr val="FFFFFF"/>
                </a:solidFill>
              </a:rPr>
              <a:t>63 % of Y6 Arithmetic SATs paper 2019 could be answered using mental strategies. A much faster and efficient approach than written methods.</a:t>
            </a:r>
            <a:endParaRPr lang="en-US" sz="4000" dirty="0">
              <a:solidFill>
                <a:srgbClr val="FFFFFF"/>
              </a:solidFill>
            </a:endParaRP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81303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1434</Words>
  <Application>Microsoft Office PowerPoint</Application>
  <PresentationFormat>On-screen Show (4:3)</PresentationFormat>
  <Paragraphs>148</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Courier New</vt:lpstr>
      <vt:lpstr>Nunito</vt:lpstr>
      <vt:lpstr>Tw Cen MT</vt:lpstr>
      <vt:lpstr>Tw Cen MT Condensed</vt:lpstr>
      <vt:lpstr>Wingdings</vt:lpstr>
      <vt:lpstr>Wingdings 3</vt:lpstr>
      <vt:lpstr>Integral</vt:lpstr>
      <vt:lpstr>Welcome to the Year 3/4 Maths Parent Meeting 2023</vt:lpstr>
      <vt:lpstr>Mastery Approach to maths</vt:lpstr>
      <vt:lpstr>Mastery Approach to maths</vt:lpstr>
      <vt:lpstr>Mastery Approach to maths</vt:lpstr>
      <vt:lpstr>White Rose lesson structure</vt:lpstr>
      <vt:lpstr>PowerPoint Presentation</vt:lpstr>
      <vt:lpstr>It was interesting to see how many pupils correctly answered Paper 3, Q14 which assessed pupils’ knowledge on the days in a  month – a year 3 objective</vt:lpstr>
      <vt:lpstr>White Rose lesson structure</vt:lpstr>
      <vt:lpstr>Mental Maths</vt:lpstr>
      <vt:lpstr>“It isn’t really a case of children choosing methods because they find them appealing or the easiest overall to do, but that they are being mindful in selecting the method that is the most appropriate for the particular numbers in a particular calculation.”</vt:lpstr>
      <vt:lpstr>PowerPoint Presentation</vt:lpstr>
      <vt:lpstr>PowerPoint Presentation</vt:lpstr>
      <vt:lpstr>PowerPoint Presentation</vt:lpstr>
      <vt:lpstr>PowerPoint Presentation</vt:lpstr>
      <vt:lpstr>PowerPoint Presentation</vt:lpstr>
      <vt:lpstr>PowerPoint Presentation</vt:lpstr>
      <vt:lpstr>What you could Focus on at Home</vt:lpstr>
      <vt:lpstr>Any questions?  </vt:lpstr>
      <vt:lpstr>PowerPoint Presentation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Year 5/6 Maths Parent Meeting 2020</dc:title>
  <dc:creator>Sophie Pearson</dc:creator>
  <cp:lastModifiedBy>Mrs A HARRISON</cp:lastModifiedBy>
  <cp:revision>15</cp:revision>
  <dcterms:created xsi:type="dcterms:W3CDTF">2020-11-09T19:55:10Z</dcterms:created>
  <dcterms:modified xsi:type="dcterms:W3CDTF">2023-02-27T06:38:51Z</dcterms:modified>
</cp:coreProperties>
</file>